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6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9900"/>
    <a:srgbClr val="0000FF"/>
    <a:srgbClr val="FFFF66"/>
    <a:srgbClr val="00FF00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0911A-2AFD-43C9-A013-04224DDB2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35A49-E0B1-4B38-B805-326F86DD9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2AAB9-9DCD-4638-8F96-2A7B7ACDC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341F-9E73-4400-A4DF-D5994131A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CA8C-113E-42E0-B507-48FF2F9F2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D7D2C-6748-4906-A015-A38426D1A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7C82C-0196-498C-A31B-480609EB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59A79-B2B5-4AE2-AE98-A74188C1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F19D-8745-4F87-A9E0-3D4B22A6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D325-7AE7-4832-B64F-541B72814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7DA0-215B-4F43-92EA-DF8AFD1D5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568EE1-7260-49D8-AC37-AA98A778A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microsoft.com/office/2007/relationships/media" Target="../media/media18.m4a"/><Relationship Id="rId7" Type="http://schemas.openxmlformats.org/officeDocument/2006/relationships/image" Target="../media/image2.wmf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18.m4a"/><Relationship Id="rId9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microsoft.com/office/2007/relationships/media" Target="../media/media19.m4a"/><Relationship Id="rId7" Type="http://schemas.openxmlformats.org/officeDocument/2006/relationships/image" Target="../media/image2.wmf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19.m4a"/><Relationship Id="rId9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microsoft.com/office/2007/relationships/media" Target="../media/media20.m4a"/><Relationship Id="rId7" Type="http://schemas.openxmlformats.org/officeDocument/2006/relationships/image" Target="../media/image2.wmf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20.m4a"/><Relationship Id="rId9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85800" y="3124200"/>
            <a:ext cx="7848600" cy="1323439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808080"/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TOÁN </a:t>
            </a:r>
            <a:r>
              <a:rPr lang="en-US" sz="3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ÔN TUẦN 22</a:t>
            </a:r>
            <a:endParaRPr lang="en-US" sz="33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endParaRPr 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33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So </a:t>
            </a:r>
            <a:r>
              <a:rPr lang="en-US" sz="33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sánh</a:t>
            </a:r>
            <a:r>
              <a:rPr lang="en-US" sz="33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33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hai</a:t>
            </a:r>
            <a:r>
              <a:rPr lang="en-US" sz="33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33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phân</a:t>
            </a:r>
            <a:r>
              <a:rPr lang="en-US" sz="33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33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số</a:t>
            </a:r>
            <a:r>
              <a:rPr lang="en-US" sz="33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33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khác</a:t>
            </a:r>
            <a:r>
              <a:rPr lang="en-US" sz="33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33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mẫu</a:t>
            </a:r>
            <a:r>
              <a:rPr lang="en-US" sz="33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33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số</a:t>
            </a:r>
            <a:endParaRPr lang="en-US" sz="3300" b="1" dirty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168308" y="152400"/>
            <a:ext cx="3592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TRƯỜNG TH LẠC LONG QUÂN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GV TRẦN HỮU HOÀNG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MÔN TOÁN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08013" y="1981200"/>
            <a:ext cx="6400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BÀI GIẢNG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15"/>
    </mc:Choice>
    <mc:Fallback>
      <p:transition spd="slow" advTm="12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6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05188" y="1600200"/>
            <a:ext cx="3224212" cy="701675"/>
            <a:chOff x="834" y="655"/>
            <a:chExt cx="2031" cy="442"/>
          </a:xfrm>
        </p:grpSpPr>
        <p:sp>
          <p:nvSpPr>
            <p:cNvPr id="10264" name="Text Box 5"/>
            <p:cNvSpPr txBox="1">
              <a:spLocks noChangeArrowheads="1"/>
            </p:cNvSpPr>
            <p:nvPr/>
          </p:nvSpPr>
          <p:spPr bwMode="auto">
            <a:xfrm>
              <a:off x="1632" y="764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hoặc          </a:t>
              </a:r>
            </a:p>
          </p:txBody>
        </p:sp>
        <p:grpSp>
          <p:nvGrpSpPr>
            <p:cNvPr id="13337" name="Group 6"/>
            <p:cNvGrpSpPr>
              <a:grpSpLocks/>
            </p:cNvGrpSpPr>
            <p:nvPr/>
          </p:nvGrpSpPr>
          <p:grpSpPr bwMode="auto">
            <a:xfrm>
              <a:off x="834" y="655"/>
              <a:ext cx="303" cy="442"/>
              <a:chOff x="1824" y="2460"/>
              <a:chExt cx="303" cy="442"/>
            </a:xfrm>
          </p:grpSpPr>
          <p:sp>
            <p:nvSpPr>
              <p:cNvPr id="10277" name="Text Box 7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0278" name="Line 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38" name="Group 9"/>
            <p:cNvGrpSpPr>
              <a:grpSpLocks/>
            </p:cNvGrpSpPr>
            <p:nvPr/>
          </p:nvGrpSpPr>
          <p:grpSpPr bwMode="auto">
            <a:xfrm>
              <a:off x="1314" y="655"/>
              <a:ext cx="303" cy="442"/>
              <a:chOff x="1824" y="2460"/>
              <a:chExt cx="303" cy="442"/>
            </a:xfrm>
          </p:grpSpPr>
          <p:sp>
            <p:nvSpPr>
              <p:cNvPr id="10275" name="Text Box 10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0276" name="Line 11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67" name="Text Box 12"/>
            <p:cNvSpPr txBox="1">
              <a:spLocks noChangeArrowheads="1"/>
            </p:cNvSpPr>
            <p:nvPr/>
          </p:nvSpPr>
          <p:spPr bwMode="auto">
            <a:xfrm>
              <a:off x="1104" y="7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grpSp>
          <p:nvGrpSpPr>
            <p:cNvPr id="13340" name="Group 13"/>
            <p:cNvGrpSpPr>
              <a:grpSpLocks/>
            </p:cNvGrpSpPr>
            <p:nvPr/>
          </p:nvGrpSpPr>
          <p:grpSpPr bwMode="auto">
            <a:xfrm>
              <a:off x="2082" y="655"/>
              <a:ext cx="303" cy="442"/>
              <a:chOff x="1824" y="2460"/>
              <a:chExt cx="303" cy="442"/>
            </a:xfrm>
          </p:grpSpPr>
          <p:sp>
            <p:nvSpPr>
              <p:cNvPr id="10273" name="Text Box 14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0274" name="Line 15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41" name="Group 16"/>
            <p:cNvGrpSpPr>
              <a:grpSpLocks/>
            </p:cNvGrpSpPr>
            <p:nvPr/>
          </p:nvGrpSpPr>
          <p:grpSpPr bwMode="auto">
            <a:xfrm>
              <a:off x="2562" y="655"/>
              <a:ext cx="303" cy="442"/>
              <a:chOff x="1824" y="2460"/>
              <a:chExt cx="303" cy="442"/>
            </a:xfrm>
          </p:grpSpPr>
          <p:sp>
            <p:nvSpPr>
              <p:cNvPr id="10271" name="Text Box 17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0272" name="Line 1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70" name="Text Box 19"/>
            <p:cNvSpPr txBox="1">
              <a:spLocks noChangeArrowheads="1"/>
            </p:cNvSpPr>
            <p:nvPr/>
          </p:nvSpPr>
          <p:spPr bwMode="auto">
            <a:xfrm>
              <a:off x="2352" y="7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&gt;          </a:t>
              </a:r>
            </a:p>
          </p:txBody>
        </p:sp>
      </p:grpSp>
      <p:sp>
        <p:nvSpPr>
          <p:cNvPr id="10243" name="Text Box 37"/>
          <p:cNvSpPr txBox="1">
            <a:spLocks noChangeArrowheads="1"/>
          </p:cNvSpPr>
          <p:nvPr/>
        </p:nvSpPr>
        <p:spPr bwMode="auto">
          <a:xfrm>
            <a:off x="1219200" y="762000"/>
            <a:ext cx="2133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u="sng">
                <a:solidFill>
                  <a:schemeClr val="accent2"/>
                </a:solidFill>
                <a:latin typeface="Arial" charset="0"/>
              </a:rPr>
              <a:t>* Kết luận: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057400" y="2759075"/>
            <a:ext cx="4500563" cy="701675"/>
            <a:chOff x="960" y="2016"/>
            <a:chExt cx="2835" cy="442"/>
          </a:xfrm>
        </p:grpSpPr>
        <p:sp>
          <p:nvSpPr>
            <p:cNvPr id="10248" name="Text Box 22"/>
            <p:cNvSpPr txBox="1">
              <a:spLocks noChangeArrowheads="1"/>
            </p:cNvSpPr>
            <p:nvPr/>
          </p:nvSpPr>
          <p:spPr bwMode="auto">
            <a:xfrm>
              <a:off x="2607" y="2125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hoặc          </a:t>
              </a:r>
            </a:p>
          </p:txBody>
        </p:sp>
        <p:grpSp>
          <p:nvGrpSpPr>
            <p:cNvPr id="13321" name="Group 23"/>
            <p:cNvGrpSpPr>
              <a:grpSpLocks/>
            </p:cNvGrpSpPr>
            <p:nvPr/>
          </p:nvGrpSpPr>
          <p:grpSpPr bwMode="auto">
            <a:xfrm>
              <a:off x="1809" y="2016"/>
              <a:ext cx="258" cy="442"/>
              <a:chOff x="1824" y="2460"/>
              <a:chExt cx="258" cy="442"/>
            </a:xfrm>
          </p:grpSpPr>
          <p:sp>
            <p:nvSpPr>
              <p:cNvPr id="10262" name="Text Box 24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0263" name="Line 25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22" name="Group 26"/>
            <p:cNvGrpSpPr>
              <a:grpSpLocks/>
            </p:cNvGrpSpPr>
            <p:nvPr/>
          </p:nvGrpSpPr>
          <p:grpSpPr bwMode="auto">
            <a:xfrm>
              <a:off x="2289" y="2016"/>
              <a:ext cx="258" cy="442"/>
              <a:chOff x="1824" y="2460"/>
              <a:chExt cx="258" cy="442"/>
            </a:xfrm>
          </p:grpSpPr>
          <p:sp>
            <p:nvSpPr>
              <p:cNvPr id="10260" name="Text Box 27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0261" name="Line 2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51" name="Text Box 29"/>
            <p:cNvSpPr txBox="1">
              <a:spLocks noChangeArrowheads="1"/>
            </p:cNvSpPr>
            <p:nvPr/>
          </p:nvSpPr>
          <p:spPr bwMode="auto">
            <a:xfrm>
              <a:off x="2079" y="2129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grpSp>
          <p:nvGrpSpPr>
            <p:cNvPr id="13324" name="Group 30"/>
            <p:cNvGrpSpPr>
              <a:grpSpLocks/>
            </p:cNvGrpSpPr>
            <p:nvPr/>
          </p:nvGrpSpPr>
          <p:grpSpPr bwMode="auto">
            <a:xfrm>
              <a:off x="3057" y="2016"/>
              <a:ext cx="258" cy="442"/>
              <a:chOff x="1824" y="2460"/>
              <a:chExt cx="258" cy="442"/>
            </a:xfrm>
          </p:grpSpPr>
          <p:sp>
            <p:nvSpPr>
              <p:cNvPr id="10258" name="Text Box 31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0259" name="Line 32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25" name="Group 33"/>
            <p:cNvGrpSpPr>
              <a:grpSpLocks/>
            </p:cNvGrpSpPr>
            <p:nvPr/>
          </p:nvGrpSpPr>
          <p:grpSpPr bwMode="auto">
            <a:xfrm>
              <a:off x="3537" y="2016"/>
              <a:ext cx="258" cy="442"/>
              <a:chOff x="1824" y="2460"/>
              <a:chExt cx="258" cy="442"/>
            </a:xfrm>
          </p:grpSpPr>
          <p:sp>
            <p:nvSpPr>
              <p:cNvPr id="10256" name="Text Box 34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0257" name="Line 35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54" name="Text Box 36"/>
            <p:cNvSpPr txBox="1">
              <a:spLocks noChangeArrowheads="1"/>
            </p:cNvSpPr>
            <p:nvPr/>
          </p:nvSpPr>
          <p:spPr bwMode="auto">
            <a:xfrm>
              <a:off x="3327" y="2129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&gt;          </a:t>
              </a:r>
            </a:p>
          </p:txBody>
        </p:sp>
        <p:sp>
          <p:nvSpPr>
            <p:cNvPr id="10255" name="Text Box 38"/>
            <p:cNvSpPr txBox="1">
              <a:spLocks noChangeArrowheads="1"/>
            </p:cNvSpPr>
            <p:nvPr/>
          </p:nvSpPr>
          <p:spPr bwMode="auto">
            <a:xfrm>
              <a:off x="960" y="2125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  <a:sym typeface="Wingdings" pitchFamily="2" charset="2"/>
                </a:rPr>
                <a:t>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          </a:t>
              </a: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1219200" y="3886200"/>
            <a:ext cx="7086600" cy="2667000"/>
            <a:chOff x="768" y="2448"/>
            <a:chExt cx="4464" cy="1680"/>
          </a:xfrm>
        </p:grpSpPr>
        <p:sp>
          <p:nvSpPr>
            <p:cNvPr id="10246" name="AutoShape 41"/>
            <p:cNvSpPr>
              <a:spLocks noChangeArrowheads="1"/>
            </p:cNvSpPr>
            <p:nvPr/>
          </p:nvSpPr>
          <p:spPr bwMode="auto">
            <a:xfrm>
              <a:off x="768" y="2448"/>
              <a:ext cx="4464" cy="1680"/>
            </a:xfrm>
            <a:prstGeom prst="cloudCallout">
              <a:avLst>
                <a:gd name="adj1" fmla="val -58468"/>
                <a:gd name="adj2" fmla="val 4565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47" name="Text Box 42"/>
            <p:cNvSpPr txBox="1">
              <a:spLocks noChangeArrowheads="1"/>
            </p:cNvSpPr>
            <p:nvPr/>
          </p:nvSpPr>
          <p:spPr bwMode="auto">
            <a:xfrm>
              <a:off x="1296" y="2832"/>
              <a:ext cx="355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Muốn so sánh hai phân số khác mẫu số, ta có thể quy </a:t>
              </a:r>
              <a:r>
                <a:rPr lang="vi-VN" b="1">
                  <a:solidFill>
                    <a:srgbClr val="0000FF"/>
                  </a:solidFill>
                  <a:latin typeface="Arial" charset="0"/>
                </a:rPr>
                <a:t>đ</a:t>
              </a: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ồng mẫu số hai phân số </a:t>
              </a:r>
              <a:r>
                <a:rPr lang="vi-VN" b="1">
                  <a:solidFill>
                    <a:srgbClr val="0000FF"/>
                  </a:solidFill>
                  <a:latin typeface="Arial" charset="0"/>
                </a:rPr>
                <a:t>đ</a:t>
              </a: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ó, rồi so sánh các tử số của hai phân số mới.      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69"/>
    </mc:Choice>
    <mc:Fallback>
      <p:transition spd="slow" advTm="30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295400" y="288925"/>
            <a:ext cx="441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u="sng">
                <a:solidFill>
                  <a:schemeClr val="accent2"/>
                </a:solidFill>
                <a:latin typeface="Arial" charset="0"/>
              </a:rPr>
              <a:t>* LUYỆN TẬP THỰC HÀNH:</a:t>
            </a:r>
            <a:r>
              <a:rPr lang="en-US" sz="25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85888" y="914400"/>
            <a:ext cx="4306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3300"/>
                </a:solidFill>
                <a:latin typeface="Arial" charset="0"/>
              </a:rPr>
              <a:t>Bài 1: So sánh các phân số: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90600" y="1447800"/>
            <a:ext cx="1300163" cy="701675"/>
            <a:chOff x="1776" y="912"/>
            <a:chExt cx="819" cy="442"/>
          </a:xfrm>
        </p:grpSpPr>
        <p:grpSp>
          <p:nvGrpSpPr>
            <p:cNvPr id="14360" name="Group 9"/>
            <p:cNvGrpSpPr>
              <a:grpSpLocks/>
            </p:cNvGrpSpPr>
            <p:nvPr/>
          </p:nvGrpSpPr>
          <p:grpSpPr bwMode="auto">
            <a:xfrm>
              <a:off x="1776" y="912"/>
              <a:ext cx="258" cy="442"/>
              <a:chOff x="1824" y="2460"/>
              <a:chExt cx="258" cy="442"/>
            </a:xfrm>
          </p:grpSpPr>
          <p:sp>
            <p:nvSpPr>
              <p:cNvPr id="11293" name="Text Box 10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1294" name="Line 11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361" name="Group 12"/>
            <p:cNvGrpSpPr>
              <a:grpSpLocks/>
            </p:cNvGrpSpPr>
            <p:nvPr/>
          </p:nvGrpSpPr>
          <p:grpSpPr bwMode="auto">
            <a:xfrm>
              <a:off x="2337" y="912"/>
              <a:ext cx="258" cy="442"/>
              <a:chOff x="1824" y="2460"/>
              <a:chExt cx="258" cy="442"/>
            </a:xfrm>
          </p:grpSpPr>
          <p:sp>
            <p:nvSpPr>
              <p:cNvPr id="11291" name="Text Box 13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1292" name="Line 14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90" name="Text Box 15"/>
            <p:cNvSpPr txBox="1">
              <a:spLocks noChangeArrowheads="1"/>
            </p:cNvSpPr>
            <p:nvPr/>
          </p:nvSpPr>
          <p:spPr bwMode="auto">
            <a:xfrm>
              <a:off x="2053" y="992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và          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990600" y="2879725"/>
            <a:ext cx="1300163" cy="701675"/>
            <a:chOff x="1776" y="912"/>
            <a:chExt cx="819" cy="442"/>
          </a:xfrm>
        </p:grpSpPr>
        <p:grpSp>
          <p:nvGrpSpPr>
            <p:cNvPr id="14353" name="Group 26"/>
            <p:cNvGrpSpPr>
              <a:grpSpLocks/>
            </p:cNvGrpSpPr>
            <p:nvPr/>
          </p:nvGrpSpPr>
          <p:grpSpPr bwMode="auto">
            <a:xfrm>
              <a:off x="1776" y="912"/>
              <a:ext cx="258" cy="442"/>
              <a:chOff x="1824" y="2460"/>
              <a:chExt cx="258" cy="442"/>
            </a:xfrm>
          </p:grpSpPr>
          <p:sp>
            <p:nvSpPr>
              <p:cNvPr id="11286" name="Text Box 27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11287" name="Line 2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354" name="Group 29"/>
            <p:cNvGrpSpPr>
              <a:grpSpLocks/>
            </p:cNvGrpSpPr>
            <p:nvPr/>
          </p:nvGrpSpPr>
          <p:grpSpPr bwMode="auto">
            <a:xfrm>
              <a:off x="2337" y="912"/>
              <a:ext cx="258" cy="442"/>
              <a:chOff x="1824" y="2460"/>
              <a:chExt cx="258" cy="442"/>
            </a:xfrm>
          </p:grpSpPr>
          <p:sp>
            <p:nvSpPr>
              <p:cNvPr id="11284" name="Text Box 30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7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1285" name="Line 31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83" name="Text Box 32"/>
            <p:cNvSpPr txBox="1">
              <a:spLocks noChangeArrowheads="1"/>
            </p:cNvSpPr>
            <p:nvPr/>
          </p:nvSpPr>
          <p:spPr bwMode="auto">
            <a:xfrm>
              <a:off x="2053" y="992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và          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990600" y="4403725"/>
            <a:ext cx="1371600" cy="701675"/>
            <a:chOff x="1776" y="912"/>
            <a:chExt cx="864" cy="442"/>
          </a:xfrm>
        </p:grpSpPr>
        <p:grpSp>
          <p:nvGrpSpPr>
            <p:cNvPr id="14346" name="Group 34"/>
            <p:cNvGrpSpPr>
              <a:grpSpLocks/>
            </p:cNvGrpSpPr>
            <p:nvPr/>
          </p:nvGrpSpPr>
          <p:grpSpPr bwMode="auto">
            <a:xfrm>
              <a:off x="1776" y="912"/>
              <a:ext cx="258" cy="442"/>
              <a:chOff x="1824" y="2460"/>
              <a:chExt cx="258" cy="442"/>
            </a:xfrm>
          </p:grpSpPr>
          <p:sp>
            <p:nvSpPr>
              <p:cNvPr id="11279" name="Text Box 35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1280" name="Line 36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347" name="Group 37"/>
            <p:cNvGrpSpPr>
              <a:grpSpLocks/>
            </p:cNvGrpSpPr>
            <p:nvPr/>
          </p:nvGrpSpPr>
          <p:grpSpPr bwMode="auto">
            <a:xfrm>
              <a:off x="2337" y="912"/>
              <a:ext cx="303" cy="442"/>
              <a:chOff x="1824" y="2460"/>
              <a:chExt cx="303" cy="442"/>
            </a:xfrm>
          </p:grpSpPr>
          <p:sp>
            <p:nvSpPr>
              <p:cNvPr id="11277" name="Text Box 38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11278" name="Line 39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76" name="Text Box 40"/>
            <p:cNvSpPr txBox="1">
              <a:spLocks noChangeArrowheads="1"/>
            </p:cNvSpPr>
            <p:nvPr/>
          </p:nvSpPr>
          <p:spPr bwMode="auto">
            <a:xfrm>
              <a:off x="2053" y="992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và          </a:t>
              </a:r>
            </a:p>
          </p:txBody>
        </p:sp>
      </p:grp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441325" y="1489075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a)</a:t>
            </a: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441325" y="29718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b)</a:t>
            </a: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441325" y="4495800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07"/>
    </mc:Choice>
    <mc:Fallback>
      <p:transition spd="slow" advTm="20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46" grpId="0" autoUpdateAnimBg="0"/>
      <p:bldP spid="10303" grpId="0" autoUpdateAnimBg="0"/>
      <p:bldP spid="10304" grpId="0" autoUpdateAnimBg="0"/>
      <p:bldP spid="1030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362200" y="1600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352800" y="15795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895600" y="1458913"/>
            <a:ext cx="381000" cy="581025"/>
            <a:chOff x="1824" y="2492"/>
            <a:chExt cx="240" cy="366"/>
          </a:xfrm>
        </p:grpSpPr>
        <p:sp>
          <p:nvSpPr>
            <p:cNvPr id="12351" name="Text Box 34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2</a:t>
              </a:r>
              <a:endParaRPr lang="en-US" sz="1600" b="1">
                <a:solidFill>
                  <a:schemeClr val="accent2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3</a:t>
              </a:r>
              <a:endParaRPr lang="en-US" sz="16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2352" name="Line 35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657600" y="1458913"/>
            <a:ext cx="685800" cy="581025"/>
            <a:chOff x="1344" y="2400"/>
            <a:chExt cx="432" cy="366"/>
          </a:xfrm>
        </p:grpSpPr>
        <p:sp>
          <p:nvSpPr>
            <p:cNvPr id="12349" name="Text Box 37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 x 4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4</a:t>
              </a:r>
            </a:p>
          </p:txBody>
        </p:sp>
        <p:sp>
          <p:nvSpPr>
            <p:cNvPr id="12350" name="Line 38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495800" y="15795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876800" y="1458913"/>
            <a:ext cx="452438" cy="581025"/>
            <a:chOff x="1824" y="2492"/>
            <a:chExt cx="285" cy="366"/>
          </a:xfrm>
        </p:grpSpPr>
        <p:sp>
          <p:nvSpPr>
            <p:cNvPr id="12347" name="Text Box 41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8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2348" name="Line 42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6176963" y="1458913"/>
            <a:ext cx="381000" cy="581025"/>
            <a:chOff x="1824" y="2492"/>
            <a:chExt cx="240" cy="366"/>
          </a:xfrm>
        </p:grpSpPr>
        <p:sp>
          <p:nvSpPr>
            <p:cNvPr id="12345" name="Text Box 44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3</a:t>
              </a:r>
            </a:p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346" name="Line 45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6634163" y="15795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7015163" y="1458913"/>
            <a:ext cx="685800" cy="581025"/>
            <a:chOff x="1344" y="2400"/>
            <a:chExt cx="432" cy="366"/>
          </a:xfrm>
        </p:grpSpPr>
        <p:sp>
          <p:nvSpPr>
            <p:cNvPr id="12343" name="Text Box 48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3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 x 3</a:t>
              </a:r>
            </a:p>
          </p:txBody>
        </p:sp>
        <p:sp>
          <p:nvSpPr>
            <p:cNvPr id="12344" name="Line 49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7853363" y="15795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8234363" y="1458913"/>
            <a:ext cx="452437" cy="581025"/>
            <a:chOff x="1824" y="2492"/>
            <a:chExt cx="285" cy="366"/>
          </a:xfrm>
        </p:grpSpPr>
        <p:sp>
          <p:nvSpPr>
            <p:cNvPr id="12341" name="Text Box 52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9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2342" name="Line 53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3576638" y="2057400"/>
            <a:ext cx="1985962" cy="701675"/>
            <a:chOff x="1773" y="1296"/>
            <a:chExt cx="1251" cy="442"/>
          </a:xfrm>
        </p:grpSpPr>
        <p:grpSp>
          <p:nvGrpSpPr>
            <p:cNvPr id="15405" name="Group 57"/>
            <p:cNvGrpSpPr>
              <a:grpSpLocks/>
            </p:cNvGrpSpPr>
            <p:nvPr/>
          </p:nvGrpSpPr>
          <p:grpSpPr bwMode="auto">
            <a:xfrm>
              <a:off x="2286" y="1296"/>
              <a:ext cx="258" cy="442"/>
              <a:chOff x="1824" y="2460"/>
              <a:chExt cx="258" cy="442"/>
            </a:xfrm>
          </p:grpSpPr>
          <p:sp>
            <p:nvSpPr>
              <p:cNvPr id="12339" name="Text Box 58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2340" name="Line 59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406" name="Group 60"/>
            <p:cNvGrpSpPr>
              <a:grpSpLocks/>
            </p:cNvGrpSpPr>
            <p:nvPr/>
          </p:nvGrpSpPr>
          <p:grpSpPr bwMode="auto">
            <a:xfrm>
              <a:off x="2766" y="1296"/>
              <a:ext cx="258" cy="442"/>
              <a:chOff x="1824" y="2460"/>
              <a:chExt cx="258" cy="442"/>
            </a:xfrm>
          </p:grpSpPr>
          <p:sp>
            <p:nvSpPr>
              <p:cNvPr id="12337" name="Text Box 61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2338" name="Line 62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335" name="Text Box 63"/>
            <p:cNvSpPr txBox="1">
              <a:spLocks noChangeArrowheads="1"/>
            </p:cNvSpPr>
            <p:nvPr/>
          </p:nvSpPr>
          <p:spPr bwMode="auto">
            <a:xfrm>
              <a:off x="2556" y="138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sp>
          <p:nvSpPr>
            <p:cNvPr id="12336" name="Text Box 71"/>
            <p:cNvSpPr txBox="1">
              <a:spLocks noChangeArrowheads="1"/>
            </p:cNvSpPr>
            <p:nvPr/>
          </p:nvSpPr>
          <p:spPr bwMode="auto">
            <a:xfrm>
              <a:off x="1773" y="1366"/>
              <a:ext cx="4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       </a:t>
              </a:r>
            </a:p>
          </p:txBody>
        </p:sp>
      </p:grpSp>
      <p:grpSp>
        <p:nvGrpSpPr>
          <p:cNvPr id="15374" name="Group 77"/>
          <p:cNvGrpSpPr>
            <a:grpSpLocks/>
          </p:cNvGrpSpPr>
          <p:nvPr/>
        </p:nvGrpSpPr>
        <p:grpSpPr bwMode="auto">
          <a:xfrm>
            <a:off x="441325" y="288925"/>
            <a:ext cx="5273675" cy="4816475"/>
            <a:chOff x="278" y="182"/>
            <a:chExt cx="3322" cy="3034"/>
          </a:xfrm>
        </p:grpSpPr>
        <p:grpSp>
          <p:nvGrpSpPr>
            <p:cNvPr id="15375" name="Group 54"/>
            <p:cNvGrpSpPr>
              <a:grpSpLocks/>
            </p:cNvGrpSpPr>
            <p:nvPr/>
          </p:nvGrpSpPr>
          <p:grpSpPr bwMode="auto">
            <a:xfrm>
              <a:off x="624" y="182"/>
              <a:ext cx="2976" cy="3034"/>
              <a:chOff x="624" y="182"/>
              <a:chExt cx="2976" cy="3034"/>
            </a:xfrm>
          </p:grpSpPr>
          <p:sp>
            <p:nvSpPr>
              <p:cNvPr id="12307" name="Text Box 5"/>
              <p:cNvSpPr txBox="1">
                <a:spLocks noChangeArrowheads="1"/>
              </p:cNvSpPr>
              <p:nvPr/>
            </p:nvSpPr>
            <p:spPr bwMode="auto">
              <a:xfrm>
                <a:off x="816" y="182"/>
                <a:ext cx="278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63500" dir="2212194" algn="ctr" rotWithShape="0">
                  <a:srgbClr val="FFFF66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500" b="1" u="sng">
                    <a:solidFill>
                      <a:schemeClr val="accent2"/>
                    </a:solidFill>
                    <a:latin typeface="Arial" charset="0"/>
                  </a:rPr>
                  <a:t>* LUYỆN TẬP THỰC HÀNH:</a:t>
                </a:r>
                <a:r>
                  <a:rPr lang="en-US" sz="2500" b="1">
                    <a:solidFill>
                      <a:srgbClr val="FF3300"/>
                    </a:solidFill>
                    <a:latin typeface="Arial" charset="0"/>
                  </a:rPr>
                  <a:t>          </a:t>
                </a:r>
              </a:p>
            </p:txBody>
          </p:sp>
          <p:sp>
            <p:nvSpPr>
              <p:cNvPr id="12308" name="Text Box 6"/>
              <p:cNvSpPr txBox="1">
                <a:spLocks noChangeArrowheads="1"/>
              </p:cNvSpPr>
              <p:nvPr/>
            </p:nvSpPr>
            <p:spPr bwMode="auto">
              <a:xfrm>
                <a:off x="873" y="576"/>
                <a:ext cx="271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Bài 1: So sánh các phân số:</a:t>
                </a:r>
              </a:p>
            </p:txBody>
          </p:sp>
          <p:grpSp>
            <p:nvGrpSpPr>
              <p:cNvPr id="15381" name="Group 7"/>
              <p:cNvGrpSpPr>
                <a:grpSpLocks/>
              </p:cNvGrpSpPr>
              <p:nvPr/>
            </p:nvGrpSpPr>
            <p:grpSpPr bwMode="auto">
              <a:xfrm>
                <a:off x="624" y="912"/>
                <a:ext cx="819" cy="442"/>
                <a:chOff x="1776" y="912"/>
                <a:chExt cx="819" cy="442"/>
              </a:xfrm>
            </p:grpSpPr>
            <p:grpSp>
              <p:nvGrpSpPr>
                <p:cNvPr id="15398" name="Group 8"/>
                <p:cNvGrpSpPr>
                  <a:grpSpLocks/>
                </p:cNvGrpSpPr>
                <p:nvPr/>
              </p:nvGrpSpPr>
              <p:grpSpPr bwMode="auto">
                <a:xfrm>
                  <a:off x="1776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233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2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</p:txBody>
              </p:sp>
              <p:sp>
                <p:nvSpPr>
                  <p:cNvPr id="1233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399" name="Group 11"/>
                <p:cNvGrpSpPr>
                  <a:grpSpLocks/>
                </p:cNvGrpSpPr>
                <p:nvPr/>
              </p:nvGrpSpPr>
              <p:grpSpPr bwMode="auto">
                <a:xfrm>
                  <a:off x="2337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232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123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23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053" y="992"/>
                  <a:ext cx="3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và          </a:t>
                  </a:r>
                </a:p>
              </p:txBody>
            </p:sp>
          </p:grpSp>
          <p:grpSp>
            <p:nvGrpSpPr>
              <p:cNvPr id="15382" name="Group 16"/>
              <p:cNvGrpSpPr>
                <a:grpSpLocks/>
              </p:cNvGrpSpPr>
              <p:nvPr/>
            </p:nvGrpSpPr>
            <p:grpSpPr bwMode="auto">
              <a:xfrm>
                <a:off x="624" y="1814"/>
                <a:ext cx="819" cy="442"/>
                <a:chOff x="1776" y="912"/>
                <a:chExt cx="819" cy="442"/>
              </a:xfrm>
            </p:grpSpPr>
            <p:grpSp>
              <p:nvGrpSpPr>
                <p:cNvPr id="15391" name="Group 17"/>
                <p:cNvGrpSpPr>
                  <a:grpSpLocks/>
                </p:cNvGrpSpPr>
                <p:nvPr/>
              </p:nvGrpSpPr>
              <p:grpSpPr bwMode="auto">
                <a:xfrm>
                  <a:off x="1776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232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5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1232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392" name="Group 20"/>
                <p:cNvGrpSpPr>
                  <a:grpSpLocks/>
                </p:cNvGrpSpPr>
                <p:nvPr/>
              </p:nvGrpSpPr>
              <p:grpSpPr bwMode="auto">
                <a:xfrm>
                  <a:off x="2337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232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7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8</a:t>
                    </a:r>
                  </a:p>
                </p:txBody>
              </p:sp>
              <p:sp>
                <p:nvSpPr>
                  <p:cNvPr id="1232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232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053" y="992"/>
                  <a:ext cx="3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và          </a:t>
                  </a:r>
                </a:p>
              </p:txBody>
            </p:sp>
          </p:grpSp>
          <p:grpSp>
            <p:nvGrpSpPr>
              <p:cNvPr id="15383" name="Group 24"/>
              <p:cNvGrpSpPr>
                <a:grpSpLocks/>
              </p:cNvGrpSpPr>
              <p:nvPr/>
            </p:nvGrpSpPr>
            <p:grpSpPr bwMode="auto">
              <a:xfrm>
                <a:off x="624" y="2774"/>
                <a:ext cx="864" cy="442"/>
                <a:chOff x="1776" y="912"/>
                <a:chExt cx="864" cy="442"/>
              </a:xfrm>
            </p:grpSpPr>
            <p:grpSp>
              <p:nvGrpSpPr>
                <p:cNvPr id="15384" name="Group 25"/>
                <p:cNvGrpSpPr>
                  <a:grpSpLocks/>
                </p:cNvGrpSpPr>
                <p:nvPr/>
              </p:nvGrpSpPr>
              <p:grpSpPr bwMode="auto">
                <a:xfrm>
                  <a:off x="1776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2317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2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1231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385" name="Group 28"/>
                <p:cNvGrpSpPr>
                  <a:grpSpLocks/>
                </p:cNvGrpSpPr>
                <p:nvPr/>
              </p:nvGrpSpPr>
              <p:grpSpPr bwMode="auto">
                <a:xfrm>
                  <a:off x="2337" y="912"/>
                  <a:ext cx="303" cy="442"/>
                  <a:chOff x="1824" y="2460"/>
                  <a:chExt cx="303" cy="442"/>
                </a:xfrm>
              </p:grpSpPr>
              <p:sp>
                <p:nvSpPr>
                  <p:cNvPr id="1231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3" y="2460"/>
                    <a:ext cx="294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10</a:t>
                    </a:r>
                  </a:p>
                </p:txBody>
              </p:sp>
              <p:sp>
                <p:nvSpPr>
                  <p:cNvPr id="1231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231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053" y="992"/>
                  <a:ext cx="3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và          </a:t>
                  </a:r>
                </a:p>
              </p:txBody>
            </p:sp>
          </p:grpSp>
        </p:grpSp>
        <p:sp>
          <p:nvSpPr>
            <p:cNvPr id="15376" name="Text Box 74"/>
            <p:cNvSpPr txBox="1">
              <a:spLocks noChangeArrowheads="1"/>
            </p:cNvSpPr>
            <p:nvPr/>
          </p:nvSpPr>
          <p:spPr bwMode="auto">
            <a:xfrm>
              <a:off x="278" y="938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a)</a:t>
              </a:r>
            </a:p>
          </p:txBody>
        </p:sp>
        <p:sp>
          <p:nvSpPr>
            <p:cNvPr id="15377" name="Text Box 75"/>
            <p:cNvSpPr txBox="1">
              <a:spLocks noChangeArrowheads="1"/>
            </p:cNvSpPr>
            <p:nvPr/>
          </p:nvSpPr>
          <p:spPr bwMode="auto">
            <a:xfrm>
              <a:off x="278" y="1872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b)</a:t>
              </a:r>
            </a:p>
          </p:txBody>
        </p:sp>
        <p:sp>
          <p:nvSpPr>
            <p:cNvPr id="15378" name="Text Box 76"/>
            <p:cNvSpPr txBox="1">
              <a:spLocks noChangeArrowheads="1"/>
            </p:cNvSpPr>
            <p:nvPr/>
          </p:nvSpPr>
          <p:spPr bwMode="auto">
            <a:xfrm>
              <a:off x="278" y="2832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c)</a:t>
              </a:r>
            </a:p>
          </p:txBody>
        </p:sp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12"/>
    </mc:Choice>
    <mc:Fallback>
      <p:transition spd="slow" advTm="30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279" grpId="0" autoUpdateAnimBg="0"/>
      <p:bldP spid="11296" grpId="0" autoUpdateAnimBg="0"/>
      <p:bldP spid="11303" grpId="0" autoUpdateAnimBg="0"/>
      <p:bldP spid="11310" grpId="0" autoUpdateAnimBg="0"/>
      <p:bldP spid="113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2362200" y="3032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2353" name="Text Box 65"/>
          <p:cNvSpPr txBox="1">
            <a:spLocks noChangeArrowheads="1"/>
          </p:cNvSpPr>
          <p:nvPr/>
        </p:nvSpPr>
        <p:spPr bwMode="auto">
          <a:xfrm>
            <a:off x="3352800" y="3011488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895600" y="2890838"/>
            <a:ext cx="381000" cy="581025"/>
            <a:chOff x="1824" y="2492"/>
            <a:chExt cx="240" cy="366"/>
          </a:xfrm>
        </p:grpSpPr>
        <p:sp>
          <p:nvSpPr>
            <p:cNvPr id="13409" name="Text Box 67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5</a:t>
              </a:r>
            </a:p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410" name="Line 68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3657600" y="2890838"/>
            <a:ext cx="685800" cy="581025"/>
            <a:chOff x="1344" y="2400"/>
            <a:chExt cx="432" cy="366"/>
          </a:xfrm>
        </p:grpSpPr>
        <p:sp>
          <p:nvSpPr>
            <p:cNvPr id="13407" name="Text Box 70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5 x 4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6 x 4</a:t>
              </a:r>
            </a:p>
          </p:txBody>
        </p:sp>
        <p:sp>
          <p:nvSpPr>
            <p:cNvPr id="13408" name="Line 71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60" name="Text Box 72"/>
          <p:cNvSpPr txBox="1">
            <a:spLocks noChangeArrowheads="1"/>
          </p:cNvSpPr>
          <p:nvPr/>
        </p:nvSpPr>
        <p:spPr bwMode="auto">
          <a:xfrm>
            <a:off x="4495800" y="3011488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4876800" y="2890838"/>
            <a:ext cx="452438" cy="581025"/>
            <a:chOff x="1824" y="2492"/>
            <a:chExt cx="285" cy="366"/>
          </a:xfrm>
        </p:grpSpPr>
        <p:sp>
          <p:nvSpPr>
            <p:cNvPr id="13405" name="Text Box 74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20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3406" name="Line 75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6176963" y="2890838"/>
            <a:ext cx="381000" cy="581025"/>
            <a:chOff x="1824" y="2492"/>
            <a:chExt cx="240" cy="366"/>
          </a:xfrm>
        </p:grpSpPr>
        <p:sp>
          <p:nvSpPr>
            <p:cNvPr id="13403" name="Text Box 77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7</a:t>
              </a:r>
            </a:p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3404" name="Line 78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67" name="Text Box 79"/>
          <p:cNvSpPr txBox="1">
            <a:spLocks noChangeArrowheads="1"/>
          </p:cNvSpPr>
          <p:nvPr/>
        </p:nvSpPr>
        <p:spPr bwMode="auto">
          <a:xfrm>
            <a:off x="6634163" y="3011488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7015163" y="2890838"/>
            <a:ext cx="685800" cy="581025"/>
            <a:chOff x="1344" y="2400"/>
            <a:chExt cx="432" cy="366"/>
          </a:xfrm>
        </p:grpSpPr>
        <p:sp>
          <p:nvSpPr>
            <p:cNvPr id="13401" name="Text Box 81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7 x 3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8 x 3</a:t>
              </a:r>
            </a:p>
          </p:txBody>
        </p:sp>
        <p:sp>
          <p:nvSpPr>
            <p:cNvPr id="13402" name="Line 82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7853363" y="3011488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8234363" y="2890838"/>
            <a:ext cx="452437" cy="581025"/>
            <a:chOff x="1824" y="2492"/>
            <a:chExt cx="285" cy="366"/>
          </a:xfrm>
        </p:grpSpPr>
        <p:sp>
          <p:nvSpPr>
            <p:cNvPr id="13399" name="Text Box 85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21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3400" name="Line 86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3576638" y="3489325"/>
            <a:ext cx="1985962" cy="701675"/>
            <a:chOff x="1773" y="1296"/>
            <a:chExt cx="1251" cy="442"/>
          </a:xfrm>
        </p:grpSpPr>
        <p:grpSp>
          <p:nvGrpSpPr>
            <p:cNvPr id="16463" name="Group 88"/>
            <p:cNvGrpSpPr>
              <a:grpSpLocks/>
            </p:cNvGrpSpPr>
            <p:nvPr/>
          </p:nvGrpSpPr>
          <p:grpSpPr bwMode="auto">
            <a:xfrm>
              <a:off x="2286" y="1296"/>
              <a:ext cx="258" cy="442"/>
              <a:chOff x="1824" y="2460"/>
              <a:chExt cx="258" cy="442"/>
            </a:xfrm>
          </p:grpSpPr>
          <p:sp>
            <p:nvSpPr>
              <p:cNvPr id="13397" name="Text Box 89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5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13398" name="Line 90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464" name="Group 91"/>
            <p:cNvGrpSpPr>
              <a:grpSpLocks/>
            </p:cNvGrpSpPr>
            <p:nvPr/>
          </p:nvGrpSpPr>
          <p:grpSpPr bwMode="auto">
            <a:xfrm>
              <a:off x="2766" y="1296"/>
              <a:ext cx="258" cy="442"/>
              <a:chOff x="1824" y="2460"/>
              <a:chExt cx="258" cy="442"/>
            </a:xfrm>
          </p:grpSpPr>
          <p:sp>
            <p:nvSpPr>
              <p:cNvPr id="13395" name="Text Box 92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7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3396" name="Line 93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393" name="Text Box 94"/>
            <p:cNvSpPr txBox="1">
              <a:spLocks noChangeArrowheads="1"/>
            </p:cNvSpPr>
            <p:nvPr/>
          </p:nvSpPr>
          <p:spPr bwMode="auto">
            <a:xfrm>
              <a:off x="2556" y="138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sp>
          <p:nvSpPr>
            <p:cNvPr id="13394" name="Text Box 95"/>
            <p:cNvSpPr txBox="1">
              <a:spLocks noChangeArrowheads="1"/>
            </p:cNvSpPr>
            <p:nvPr/>
          </p:nvSpPr>
          <p:spPr bwMode="auto">
            <a:xfrm>
              <a:off x="1773" y="1366"/>
              <a:ext cx="4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       </a:t>
              </a:r>
            </a:p>
          </p:txBody>
        </p:sp>
      </p:grpSp>
      <p:grpSp>
        <p:nvGrpSpPr>
          <p:cNvPr id="16398" name="Group 101"/>
          <p:cNvGrpSpPr>
            <a:grpSpLocks/>
          </p:cNvGrpSpPr>
          <p:nvPr/>
        </p:nvGrpSpPr>
        <p:grpSpPr bwMode="auto">
          <a:xfrm>
            <a:off x="441325" y="288925"/>
            <a:ext cx="8245475" cy="4816475"/>
            <a:chOff x="278" y="182"/>
            <a:chExt cx="5194" cy="3034"/>
          </a:xfrm>
        </p:grpSpPr>
        <p:grpSp>
          <p:nvGrpSpPr>
            <p:cNvPr id="16399" name="Group 97"/>
            <p:cNvGrpSpPr>
              <a:grpSpLocks/>
            </p:cNvGrpSpPr>
            <p:nvPr/>
          </p:nvGrpSpPr>
          <p:grpSpPr bwMode="auto">
            <a:xfrm>
              <a:off x="624" y="182"/>
              <a:ext cx="4848" cy="3034"/>
              <a:chOff x="624" y="182"/>
              <a:chExt cx="4848" cy="3034"/>
            </a:xfrm>
          </p:grpSpPr>
          <p:grpSp>
            <p:nvGrpSpPr>
              <p:cNvPr id="16403" name="Group 6"/>
              <p:cNvGrpSpPr>
                <a:grpSpLocks/>
              </p:cNvGrpSpPr>
              <p:nvPr/>
            </p:nvGrpSpPr>
            <p:grpSpPr bwMode="auto">
              <a:xfrm>
                <a:off x="624" y="182"/>
                <a:ext cx="2976" cy="3034"/>
                <a:chOff x="624" y="182"/>
                <a:chExt cx="2976" cy="3034"/>
              </a:xfrm>
            </p:grpSpPr>
            <p:sp>
              <p:nvSpPr>
                <p:cNvPr id="1336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16" y="182"/>
                  <a:ext cx="2784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63500" dir="2212194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500" b="1" u="sng">
                      <a:solidFill>
                        <a:schemeClr val="accent2"/>
                      </a:solidFill>
                      <a:latin typeface="Arial" charset="0"/>
                    </a:rPr>
                    <a:t>* LUYỆN TẬP THỰC HÀNH:</a:t>
                  </a:r>
                  <a:r>
                    <a:rPr lang="en-US" sz="2500" b="1">
                      <a:solidFill>
                        <a:srgbClr val="FF3300"/>
                      </a:solidFill>
                      <a:latin typeface="Arial" charset="0"/>
                    </a:rPr>
                    <a:t>          </a:t>
                  </a:r>
                </a:p>
              </p:txBody>
            </p:sp>
            <p:sp>
              <p:nvSpPr>
                <p:cNvPr id="1336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73" y="576"/>
                  <a:ext cx="2713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Bài 1: So sánh các phân số:</a:t>
                  </a:r>
                </a:p>
              </p:txBody>
            </p:sp>
            <p:grpSp>
              <p:nvGrpSpPr>
                <p:cNvPr id="16439" name="Group 9"/>
                <p:cNvGrpSpPr>
                  <a:grpSpLocks/>
                </p:cNvGrpSpPr>
                <p:nvPr/>
              </p:nvGrpSpPr>
              <p:grpSpPr bwMode="auto">
                <a:xfrm>
                  <a:off x="624" y="912"/>
                  <a:ext cx="819" cy="442"/>
                  <a:chOff x="1776" y="912"/>
                  <a:chExt cx="819" cy="442"/>
                </a:xfrm>
              </p:grpSpPr>
              <p:grpSp>
                <p:nvGrpSpPr>
                  <p:cNvPr id="1645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776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89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339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6457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337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87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3388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338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992"/>
                    <a:ext cx="36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và          </a:t>
                    </a:r>
                  </a:p>
                </p:txBody>
              </p:sp>
            </p:grpSp>
            <p:grpSp>
              <p:nvGrpSpPr>
                <p:cNvPr id="16440" name="Group 17"/>
                <p:cNvGrpSpPr>
                  <a:grpSpLocks/>
                </p:cNvGrpSpPr>
                <p:nvPr/>
              </p:nvGrpSpPr>
              <p:grpSpPr bwMode="auto">
                <a:xfrm>
                  <a:off x="624" y="1814"/>
                  <a:ext cx="819" cy="442"/>
                  <a:chOff x="1776" y="912"/>
                  <a:chExt cx="819" cy="442"/>
                </a:xfrm>
              </p:grpSpPr>
              <p:grpSp>
                <p:nvGrpSpPr>
                  <p:cNvPr id="1644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76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82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5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1338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6450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337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80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7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1338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337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992"/>
                    <a:ext cx="36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và          </a:t>
                    </a:r>
                  </a:p>
                </p:txBody>
              </p:sp>
            </p:grpSp>
            <p:grpSp>
              <p:nvGrpSpPr>
                <p:cNvPr id="16441" name="Group 25"/>
                <p:cNvGrpSpPr>
                  <a:grpSpLocks/>
                </p:cNvGrpSpPr>
                <p:nvPr/>
              </p:nvGrpSpPr>
              <p:grpSpPr bwMode="auto">
                <a:xfrm>
                  <a:off x="624" y="2774"/>
                  <a:ext cx="864" cy="442"/>
                  <a:chOff x="1776" y="912"/>
                  <a:chExt cx="864" cy="442"/>
                </a:xfrm>
              </p:grpSpPr>
              <p:grpSp>
                <p:nvGrpSpPr>
                  <p:cNvPr id="1644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776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75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337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644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337" y="912"/>
                    <a:ext cx="303" cy="442"/>
                    <a:chOff x="1824" y="2460"/>
                    <a:chExt cx="303" cy="442"/>
                  </a:xfrm>
                </p:grpSpPr>
                <p:sp>
                  <p:nvSpPr>
                    <p:cNvPr id="13373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33" y="2460"/>
                      <a:ext cx="294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13374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337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992"/>
                    <a:ext cx="36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và          </a:t>
                    </a:r>
                  </a:p>
                </p:txBody>
              </p:sp>
            </p:grpSp>
          </p:grpSp>
          <p:grpSp>
            <p:nvGrpSpPr>
              <p:cNvPr id="16404" name="Group 96"/>
              <p:cNvGrpSpPr>
                <a:grpSpLocks/>
              </p:cNvGrpSpPr>
              <p:nvPr/>
            </p:nvGrpSpPr>
            <p:grpSpPr bwMode="auto">
              <a:xfrm>
                <a:off x="1488" y="919"/>
                <a:ext cx="3984" cy="819"/>
                <a:chOff x="1488" y="919"/>
                <a:chExt cx="3984" cy="819"/>
              </a:xfrm>
            </p:grpSpPr>
            <p:sp>
              <p:nvSpPr>
                <p:cNvPr id="1333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88" y="1008"/>
                  <a:ext cx="3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  <a:sym typeface="Wingdings" pitchFamily="2" charset="2"/>
                    </a:rPr>
                    <a:t></a:t>
                  </a: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          </a:t>
                  </a:r>
                </a:p>
              </p:txBody>
            </p:sp>
            <p:sp>
              <p:nvSpPr>
                <p:cNvPr id="1333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112" y="9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6407" name="Group 34"/>
                <p:cNvGrpSpPr>
                  <a:grpSpLocks/>
                </p:cNvGrpSpPr>
                <p:nvPr/>
              </p:nvGrpSpPr>
              <p:grpSpPr bwMode="auto">
                <a:xfrm>
                  <a:off x="1824" y="919"/>
                  <a:ext cx="240" cy="366"/>
                  <a:chOff x="1824" y="2492"/>
                  <a:chExt cx="240" cy="366"/>
                </a:xfrm>
              </p:grpSpPr>
              <p:sp>
                <p:nvSpPr>
                  <p:cNvPr id="1336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1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2</a:t>
                    </a:r>
                    <a:endParaRPr lang="en-US" sz="1600" b="1">
                      <a:solidFill>
                        <a:schemeClr val="accent2"/>
                      </a:solidFill>
                      <a:latin typeface="Arial" charset="0"/>
                    </a:endParaRP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3</a:t>
                    </a:r>
                    <a:endParaRPr lang="en-US" sz="1600" b="1">
                      <a:solidFill>
                        <a:schemeClr val="accent2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36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08" name="Group 37"/>
                <p:cNvGrpSpPr>
                  <a:grpSpLocks/>
                </p:cNvGrpSpPr>
                <p:nvPr/>
              </p:nvGrpSpPr>
              <p:grpSpPr bwMode="auto">
                <a:xfrm>
                  <a:off x="2304" y="919"/>
                  <a:ext cx="432" cy="366"/>
                  <a:chOff x="1344" y="2400"/>
                  <a:chExt cx="432" cy="366"/>
                </a:xfrm>
              </p:grpSpPr>
              <p:sp>
                <p:nvSpPr>
                  <p:cNvPr id="1336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2400"/>
                    <a:ext cx="401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2 x 4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3 x 4</a:t>
                    </a:r>
                  </a:p>
                </p:txBody>
              </p:sp>
              <p:sp>
                <p:nvSpPr>
                  <p:cNvPr id="1336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581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333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832" y="9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6410" name="Group 41"/>
                <p:cNvGrpSpPr>
                  <a:grpSpLocks/>
                </p:cNvGrpSpPr>
                <p:nvPr/>
              </p:nvGrpSpPr>
              <p:grpSpPr bwMode="auto">
                <a:xfrm>
                  <a:off x="3072" y="919"/>
                  <a:ext cx="285" cy="366"/>
                  <a:chOff x="1824" y="2492"/>
                  <a:chExt cx="285" cy="366"/>
                </a:xfrm>
              </p:grpSpPr>
              <p:sp>
                <p:nvSpPr>
                  <p:cNvPr id="1335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25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8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12</a:t>
                    </a:r>
                  </a:p>
                </p:txBody>
              </p:sp>
              <p:sp>
                <p:nvSpPr>
                  <p:cNvPr id="1336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11" name="Group 44"/>
                <p:cNvGrpSpPr>
                  <a:grpSpLocks/>
                </p:cNvGrpSpPr>
                <p:nvPr/>
              </p:nvGrpSpPr>
              <p:grpSpPr bwMode="auto">
                <a:xfrm>
                  <a:off x="3891" y="919"/>
                  <a:ext cx="240" cy="366"/>
                  <a:chOff x="1824" y="2492"/>
                  <a:chExt cx="240" cy="366"/>
                </a:xfrm>
              </p:grpSpPr>
              <p:sp>
                <p:nvSpPr>
                  <p:cNvPr id="13357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1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3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1335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334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179" y="9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6413" name="Group 48"/>
                <p:cNvGrpSpPr>
                  <a:grpSpLocks/>
                </p:cNvGrpSpPr>
                <p:nvPr/>
              </p:nvGrpSpPr>
              <p:grpSpPr bwMode="auto">
                <a:xfrm>
                  <a:off x="4419" y="919"/>
                  <a:ext cx="432" cy="366"/>
                  <a:chOff x="1344" y="2400"/>
                  <a:chExt cx="432" cy="366"/>
                </a:xfrm>
              </p:grpSpPr>
              <p:sp>
                <p:nvSpPr>
                  <p:cNvPr id="13355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2400"/>
                    <a:ext cx="401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3 x 3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4 x 3</a:t>
                    </a:r>
                  </a:p>
                </p:txBody>
              </p:sp>
              <p:sp>
                <p:nvSpPr>
                  <p:cNvPr id="1335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581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334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947" y="9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6415" name="Group 52"/>
                <p:cNvGrpSpPr>
                  <a:grpSpLocks/>
                </p:cNvGrpSpPr>
                <p:nvPr/>
              </p:nvGrpSpPr>
              <p:grpSpPr bwMode="auto">
                <a:xfrm>
                  <a:off x="5187" y="919"/>
                  <a:ext cx="285" cy="366"/>
                  <a:chOff x="1824" y="2492"/>
                  <a:chExt cx="285" cy="366"/>
                </a:xfrm>
              </p:grpSpPr>
              <p:sp>
                <p:nvSpPr>
                  <p:cNvPr id="13353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25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9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12</a:t>
                    </a:r>
                  </a:p>
                </p:txBody>
              </p:sp>
              <p:sp>
                <p:nvSpPr>
                  <p:cNvPr id="1335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16" name="Group 55"/>
                <p:cNvGrpSpPr>
                  <a:grpSpLocks/>
                </p:cNvGrpSpPr>
                <p:nvPr/>
              </p:nvGrpSpPr>
              <p:grpSpPr bwMode="auto">
                <a:xfrm>
                  <a:off x="2253" y="1296"/>
                  <a:ext cx="1251" cy="442"/>
                  <a:chOff x="1773" y="1296"/>
                  <a:chExt cx="1251" cy="442"/>
                </a:xfrm>
              </p:grpSpPr>
              <p:grpSp>
                <p:nvGrpSpPr>
                  <p:cNvPr id="1641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286" y="1296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51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335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641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766" y="1296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49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3350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3347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6" y="1381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&lt;          </a:t>
                    </a:r>
                  </a:p>
                </p:txBody>
              </p:sp>
              <p:sp>
                <p:nvSpPr>
                  <p:cNvPr id="13348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3" y="1366"/>
                    <a:ext cx="48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 u="sng">
                        <a:solidFill>
                          <a:srgbClr val="FF3300"/>
                        </a:solidFill>
                        <a:latin typeface="Arial" charset="0"/>
                      </a:rPr>
                      <a:t>Vậy</a:t>
                    </a: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:         </a:t>
                    </a:r>
                  </a:p>
                </p:txBody>
              </p:sp>
            </p:grpSp>
          </p:grpSp>
        </p:grpSp>
        <p:sp>
          <p:nvSpPr>
            <p:cNvPr id="16400" name="Text Box 98"/>
            <p:cNvSpPr txBox="1">
              <a:spLocks noChangeArrowheads="1"/>
            </p:cNvSpPr>
            <p:nvPr/>
          </p:nvSpPr>
          <p:spPr bwMode="auto">
            <a:xfrm>
              <a:off x="278" y="938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a)</a:t>
              </a:r>
            </a:p>
          </p:txBody>
        </p:sp>
        <p:sp>
          <p:nvSpPr>
            <p:cNvPr id="16401" name="Text Box 99"/>
            <p:cNvSpPr txBox="1">
              <a:spLocks noChangeArrowheads="1"/>
            </p:cNvSpPr>
            <p:nvPr/>
          </p:nvSpPr>
          <p:spPr bwMode="auto">
            <a:xfrm>
              <a:off x="278" y="1872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b)</a:t>
              </a:r>
            </a:p>
          </p:txBody>
        </p:sp>
        <p:sp>
          <p:nvSpPr>
            <p:cNvPr id="16402" name="Text Box 100"/>
            <p:cNvSpPr txBox="1">
              <a:spLocks noChangeArrowheads="1"/>
            </p:cNvSpPr>
            <p:nvPr/>
          </p:nvSpPr>
          <p:spPr bwMode="auto">
            <a:xfrm>
              <a:off x="278" y="2832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c)</a:t>
              </a:r>
            </a:p>
          </p:txBody>
        </p:sp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93"/>
    </mc:Choice>
    <mc:Fallback>
      <p:transition spd="slow" advTm="26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352" grpId="0" autoUpdateAnimBg="0"/>
      <p:bldP spid="12353" grpId="0" autoUpdateAnimBg="0"/>
      <p:bldP spid="12360" grpId="0" autoUpdateAnimBg="0"/>
      <p:bldP spid="12367" grpId="0" autoUpdateAnimBg="0"/>
      <p:bldP spid="1237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9" name="Text Box 97"/>
          <p:cNvSpPr txBox="1">
            <a:spLocks noChangeArrowheads="1"/>
          </p:cNvSpPr>
          <p:nvPr/>
        </p:nvSpPr>
        <p:spPr bwMode="auto">
          <a:xfrm>
            <a:off x="2362200" y="45926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3410" name="Text Box 98"/>
          <p:cNvSpPr txBox="1">
            <a:spLocks noChangeArrowheads="1"/>
          </p:cNvSpPr>
          <p:nvPr/>
        </p:nvSpPr>
        <p:spPr bwMode="auto">
          <a:xfrm>
            <a:off x="3352800" y="4572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895600" y="4451350"/>
            <a:ext cx="381000" cy="581025"/>
            <a:chOff x="1824" y="2492"/>
            <a:chExt cx="240" cy="366"/>
          </a:xfrm>
        </p:grpSpPr>
        <p:sp>
          <p:nvSpPr>
            <p:cNvPr id="14467" name="Text Box 100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2</a:t>
              </a:r>
            </a:p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4468" name="Line 101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657600" y="4451350"/>
            <a:ext cx="685800" cy="581025"/>
            <a:chOff x="1344" y="2400"/>
            <a:chExt cx="432" cy="366"/>
          </a:xfrm>
        </p:grpSpPr>
        <p:sp>
          <p:nvSpPr>
            <p:cNvPr id="14465" name="Text Box 103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 x 4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5 x 4</a:t>
              </a:r>
            </a:p>
          </p:txBody>
        </p:sp>
        <p:sp>
          <p:nvSpPr>
            <p:cNvPr id="14466" name="Line 104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417" name="Text Box 105"/>
          <p:cNvSpPr txBox="1">
            <a:spLocks noChangeArrowheads="1"/>
          </p:cNvSpPr>
          <p:nvPr/>
        </p:nvSpPr>
        <p:spPr bwMode="auto">
          <a:xfrm>
            <a:off x="4495800" y="4572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4876800" y="4451350"/>
            <a:ext cx="452438" cy="581025"/>
            <a:chOff x="1824" y="2492"/>
            <a:chExt cx="285" cy="366"/>
          </a:xfrm>
        </p:grpSpPr>
        <p:sp>
          <p:nvSpPr>
            <p:cNvPr id="14463" name="Text Box 107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8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4464" name="Line 108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6176963" y="4451350"/>
            <a:ext cx="452437" cy="581025"/>
            <a:chOff x="1824" y="2492"/>
            <a:chExt cx="285" cy="366"/>
          </a:xfrm>
        </p:grpSpPr>
        <p:sp>
          <p:nvSpPr>
            <p:cNvPr id="14461" name="Text Box 110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3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4462" name="Line 111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424" name="Text Box 112"/>
          <p:cNvSpPr txBox="1">
            <a:spLocks noChangeArrowheads="1"/>
          </p:cNvSpPr>
          <p:nvPr/>
        </p:nvSpPr>
        <p:spPr bwMode="auto">
          <a:xfrm>
            <a:off x="6634163" y="4572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7015163" y="4451350"/>
            <a:ext cx="792162" cy="581025"/>
            <a:chOff x="1344" y="2400"/>
            <a:chExt cx="499" cy="366"/>
          </a:xfrm>
        </p:grpSpPr>
        <p:sp>
          <p:nvSpPr>
            <p:cNvPr id="14459" name="Text Box 114"/>
            <p:cNvSpPr txBox="1">
              <a:spLocks noChangeArrowheads="1"/>
            </p:cNvSpPr>
            <p:nvPr/>
          </p:nvSpPr>
          <p:spPr bwMode="auto">
            <a:xfrm>
              <a:off x="1371" y="2400"/>
              <a:ext cx="4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2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10 x 2</a:t>
              </a:r>
            </a:p>
          </p:txBody>
        </p:sp>
        <p:sp>
          <p:nvSpPr>
            <p:cNvPr id="14460" name="Line 115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428" name="Text Box 116"/>
          <p:cNvSpPr txBox="1">
            <a:spLocks noChangeArrowheads="1"/>
          </p:cNvSpPr>
          <p:nvPr/>
        </p:nvSpPr>
        <p:spPr bwMode="auto">
          <a:xfrm>
            <a:off x="7853363" y="4572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8234363" y="4451350"/>
            <a:ext cx="452437" cy="581025"/>
            <a:chOff x="1824" y="2492"/>
            <a:chExt cx="285" cy="366"/>
          </a:xfrm>
        </p:grpSpPr>
        <p:sp>
          <p:nvSpPr>
            <p:cNvPr id="14457" name="Text Box 118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6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4458" name="Line 119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120"/>
          <p:cNvGrpSpPr>
            <a:grpSpLocks/>
          </p:cNvGrpSpPr>
          <p:nvPr/>
        </p:nvGrpSpPr>
        <p:grpSpPr bwMode="auto">
          <a:xfrm>
            <a:off x="3576638" y="5049838"/>
            <a:ext cx="2057400" cy="701675"/>
            <a:chOff x="1773" y="1296"/>
            <a:chExt cx="1296" cy="442"/>
          </a:xfrm>
        </p:grpSpPr>
        <p:grpSp>
          <p:nvGrpSpPr>
            <p:cNvPr id="17521" name="Group 121"/>
            <p:cNvGrpSpPr>
              <a:grpSpLocks/>
            </p:cNvGrpSpPr>
            <p:nvPr/>
          </p:nvGrpSpPr>
          <p:grpSpPr bwMode="auto">
            <a:xfrm>
              <a:off x="2286" y="1296"/>
              <a:ext cx="258" cy="442"/>
              <a:chOff x="1824" y="2460"/>
              <a:chExt cx="258" cy="442"/>
            </a:xfrm>
          </p:grpSpPr>
          <p:sp>
            <p:nvSpPr>
              <p:cNvPr id="14455" name="Text Box 122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4456" name="Line 123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7522" name="Group 124"/>
            <p:cNvGrpSpPr>
              <a:grpSpLocks/>
            </p:cNvGrpSpPr>
            <p:nvPr/>
          </p:nvGrpSpPr>
          <p:grpSpPr bwMode="auto">
            <a:xfrm>
              <a:off x="2766" y="1296"/>
              <a:ext cx="303" cy="442"/>
              <a:chOff x="1824" y="2460"/>
              <a:chExt cx="303" cy="442"/>
            </a:xfrm>
          </p:grpSpPr>
          <p:sp>
            <p:nvSpPr>
              <p:cNvPr id="14453" name="Text Box 125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14454" name="Line 126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451" name="Text Box 127"/>
            <p:cNvSpPr txBox="1">
              <a:spLocks noChangeArrowheads="1"/>
            </p:cNvSpPr>
            <p:nvPr/>
          </p:nvSpPr>
          <p:spPr bwMode="auto">
            <a:xfrm>
              <a:off x="2556" y="138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&gt;          </a:t>
              </a:r>
            </a:p>
          </p:txBody>
        </p:sp>
        <p:sp>
          <p:nvSpPr>
            <p:cNvPr id="14452" name="Text Box 128"/>
            <p:cNvSpPr txBox="1">
              <a:spLocks noChangeArrowheads="1"/>
            </p:cNvSpPr>
            <p:nvPr/>
          </p:nvSpPr>
          <p:spPr bwMode="auto">
            <a:xfrm>
              <a:off x="1773" y="1366"/>
              <a:ext cx="4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       </a:t>
              </a:r>
            </a:p>
          </p:txBody>
        </p:sp>
      </p:grpSp>
      <p:grpSp>
        <p:nvGrpSpPr>
          <p:cNvPr id="17422" name="Group 135"/>
          <p:cNvGrpSpPr>
            <a:grpSpLocks/>
          </p:cNvGrpSpPr>
          <p:nvPr/>
        </p:nvGrpSpPr>
        <p:grpSpPr bwMode="auto">
          <a:xfrm>
            <a:off x="441325" y="288925"/>
            <a:ext cx="8245475" cy="4816475"/>
            <a:chOff x="278" y="182"/>
            <a:chExt cx="5194" cy="3034"/>
          </a:xfrm>
        </p:grpSpPr>
        <p:grpSp>
          <p:nvGrpSpPr>
            <p:cNvPr id="17423" name="Group 130"/>
            <p:cNvGrpSpPr>
              <a:grpSpLocks/>
            </p:cNvGrpSpPr>
            <p:nvPr/>
          </p:nvGrpSpPr>
          <p:grpSpPr bwMode="auto">
            <a:xfrm>
              <a:off x="624" y="182"/>
              <a:ext cx="4848" cy="3034"/>
              <a:chOff x="624" y="182"/>
              <a:chExt cx="4848" cy="3034"/>
            </a:xfrm>
          </p:grpSpPr>
          <p:grpSp>
            <p:nvGrpSpPr>
              <p:cNvPr id="17427" name="Group 4"/>
              <p:cNvGrpSpPr>
                <a:grpSpLocks/>
              </p:cNvGrpSpPr>
              <p:nvPr/>
            </p:nvGrpSpPr>
            <p:grpSpPr bwMode="auto">
              <a:xfrm>
                <a:off x="624" y="182"/>
                <a:ext cx="4848" cy="3034"/>
                <a:chOff x="624" y="182"/>
                <a:chExt cx="4848" cy="3034"/>
              </a:xfrm>
            </p:grpSpPr>
            <p:grpSp>
              <p:nvGrpSpPr>
                <p:cNvPr id="17461" name="Group 5"/>
                <p:cNvGrpSpPr>
                  <a:grpSpLocks/>
                </p:cNvGrpSpPr>
                <p:nvPr/>
              </p:nvGrpSpPr>
              <p:grpSpPr bwMode="auto">
                <a:xfrm>
                  <a:off x="624" y="182"/>
                  <a:ext cx="2976" cy="3034"/>
                  <a:chOff x="624" y="182"/>
                  <a:chExt cx="2976" cy="3034"/>
                </a:xfrm>
              </p:grpSpPr>
              <p:sp>
                <p:nvSpPr>
                  <p:cNvPr id="1442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182"/>
                    <a:ext cx="2784" cy="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63500" dir="2212194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500" b="1" u="sng">
                        <a:solidFill>
                          <a:schemeClr val="accent2"/>
                        </a:solidFill>
                        <a:latin typeface="Arial" charset="0"/>
                      </a:rPr>
                      <a:t>* LUYỆN TẬP THỰC HÀNH:</a:t>
                    </a:r>
                    <a:r>
                      <a:rPr lang="en-US" sz="2500" b="1">
                        <a:solidFill>
                          <a:srgbClr val="FF3300"/>
                        </a:solidFill>
                        <a:latin typeface="Arial" charset="0"/>
                      </a:rPr>
                      <a:t>          </a:t>
                    </a:r>
                  </a:p>
                </p:txBody>
              </p:sp>
              <p:sp>
                <p:nvSpPr>
                  <p:cNvPr id="1442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" y="576"/>
                    <a:ext cx="2713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 i="1">
                        <a:solidFill>
                          <a:srgbClr val="FF3300"/>
                        </a:solidFill>
                        <a:latin typeface="Arial" charset="0"/>
                      </a:rPr>
                      <a:t>Bài 1: So sánh các phân số:</a:t>
                    </a:r>
                  </a:p>
                </p:txBody>
              </p:sp>
              <p:grpSp>
                <p:nvGrpSpPr>
                  <p:cNvPr id="1749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624" y="912"/>
                    <a:ext cx="819" cy="442"/>
                    <a:chOff x="1776" y="912"/>
                    <a:chExt cx="819" cy="442"/>
                  </a:xfrm>
                </p:grpSpPr>
                <p:grpSp>
                  <p:nvGrpSpPr>
                    <p:cNvPr id="1751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6" y="912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47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2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14448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515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37" y="912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45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3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144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4444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3" y="992"/>
                      <a:ext cx="369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và          </a:t>
                      </a:r>
                    </a:p>
                  </p:txBody>
                </p:sp>
              </p:grpSp>
              <p:grpSp>
                <p:nvGrpSpPr>
                  <p:cNvPr id="1749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24" y="1814"/>
                    <a:ext cx="819" cy="442"/>
                    <a:chOff x="1776" y="912"/>
                    <a:chExt cx="819" cy="442"/>
                  </a:xfrm>
                </p:grpSpPr>
                <p:grpSp>
                  <p:nvGrpSpPr>
                    <p:cNvPr id="1750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6" y="912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40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5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1444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508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37" y="912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38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7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8</a:t>
                        </a:r>
                      </a:p>
                    </p:txBody>
                  </p:sp>
                  <p:sp>
                    <p:nvSpPr>
                      <p:cNvPr id="14439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4437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3" y="992"/>
                      <a:ext cx="369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và          </a:t>
                      </a:r>
                    </a:p>
                  </p:txBody>
                </p:sp>
              </p:grpSp>
              <p:grpSp>
                <p:nvGrpSpPr>
                  <p:cNvPr id="1749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624" y="2774"/>
                    <a:ext cx="864" cy="442"/>
                    <a:chOff x="1776" y="912"/>
                    <a:chExt cx="864" cy="442"/>
                  </a:xfrm>
                </p:grpSpPr>
                <p:grpSp>
                  <p:nvGrpSpPr>
                    <p:cNvPr id="1750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6" y="912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33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2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5</a:t>
                        </a:r>
                      </a:p>
                    </p:txBody>
                  </p:sp>
                  <p:sp>
                    <p:nvSpPr>
                      <p:cNvPr id="14434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501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37" y="912"/>
                      <a:ext cx="303" cy="442"/>
                      <a:chOff x="1824" y="2460"/>
                      <a:chExt cx="303" cy="442"/>
                    </a:xfrm>
                  </p:grpSpPr>
                  <p:sp>
                    <p:nvSpPr>
                      <p:cNvPr id="14431" name="Text Box 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33" y="2460"/>
                        <a:ext cx="294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3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14432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4430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3" y="992"/>
                      <a:ext cx="369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và          </a:t>
                      </a:r>
                    </a:p>
                  </p:txBody>
                </p:sp>
              </p:grpSp>
            </p:grpSp>
            <p:grpSp>
              <p:nvGrpSpPr>
                <p:cNvPr id="17462" name="Group 32"/>
                <p:cNvGrpSpPr>
                  <a:grpSpLocks/>
                </p:cNvGrpSpPr>
                <p:nvPr/>
              </p:nvGrpSpPr>
              <p:grpSpPr bwMode="auto">
                <a:xfrm>
                  <a:off x="1488" y="919"/>
                  <a:ext cx="3984" cy="819"/>
                  <a:chOff x="1488" y="919"/>
                  <a:chExt cx="3984" cy="819"/>
                </a:xfrm>
              </p:grpSpPr>
              <p:sp>
                <p:nvSpPr>
                  <p:cNvPr id="1439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1008"/>
                    <a:ext cx="33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  <a:sym typeface="Wingdings" pitchFamily="2" charset="2"/>
                      </a:rPr>
                      <a:t></a:t>
                    </a: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          </a:t>
                    </a:r>
                  </a:p>
                </p:txBody>
              </p:sp>
              <p:sp>
                <p:nvSpPr>
                  <p:cNvPr id="1439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2" y="995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=            </a:t>
                    </a:r>
                  </a:p>
                </p:txBody>
              </p:sp>
              <p:grpSp>
                <p:nvGrpSpPr>
                  <p:cNvPr id="17465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824" y="919"/>
                    <a:ext cx="240" cy="366"/>
                    <a:chOff x="1824" y="2492"/>
                    <a:chExt cx="240" cy="366"/>
                  </a:xfrm>
                </p:grpSpPr>
                <p:sp>
                  <p:nvSpPr>
                    <p:cNvPr id="14421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51" y="2492"/>
                      <a:ext cx="187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2</a:t>
                      </a:r>
                      <a:endParaRPr lang="en-US" sz="1600" b="1">
                        <a:solidFill>
                          <a:schemeClr val="accent2"/>
                        </a:solidFill>
                        <a:latin typeface="Arial" charset="0"/>
                      </a:endParaRPr>
                    </a:p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3</a:t>
                      </a:r>
                      <a:endParaRPr lang="en-US" sz="1600" b="1">
                        <a:solidFill>
                          <a:schemeClr val="accent2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4422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746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304" y="919"/>
                    <a:ext cx="432" cy="366"/>
                    <a:chOff x="1344" y="2400"/>
                    <a:chExt cx="432" cy="366"/>
                  </a:xfrm>
                </p:grpSpPr>
                <p:sp>
                  <p:nvSpPr>
                    <p:cNvPr id="14419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71" y="2400"/>
                      <a:ext cx="401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2 x 4</a:t>
                      </a:r>
                    </a:p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3 x 4</a:t>
                      </a:r>
                    </a:p>
                  </p:txBody>
                </p:sp>
                <p:sp>
                  <p:nvSpPr>
                    <p:cNvPr id="14420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2581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4395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995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=            </a:t>
                    </a:r>
                  </a:p>
                </p:txBody>
              </p:sp>
              <p:grpSp>
                <p:nvGrpSpPr>
                  <p:cNvPr id="1746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072" y="919"/>
                    <a:ext cx="285" cy="366"/>
                    <a:chOff x="1824" y="2492"/>
                    <a:chExt cx="285" cy="366"/>
                  </a:xfrm>
                </p:grpSpPr>
                <p:sp>
                  <p:nvSpPr>
                    <p:cNvPr id="14417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51" y="2492"/>
                      <a:ext cx="258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8</a:t>
                      </a:r>
                    </a:p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1441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746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891" y="919"/>
                    <a:ext cx="240" cy="366"/>
                    <a:chOff x="1824" y="2492"/>
                    <a:chExt cx="240" cy="366"/>
                  </a:xfrm>
                </p:grpSpPr>
                <p:sp>
                  <p:nvSpPr>
                    <p:cNvPr id="14415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51" y="2492"/>
                      <a:ext cx="187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4416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439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9" y="995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=            </a:t>
                    </a:r>
                  </a:p>
                </p:txBody>
              </p:sp>
              <p:grpSp>
                <p:nvGrpSpPr>
                  <p:cNvPr id="17471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419" y="919"/>
                    <a:ext cx="432" cy="366"/>
                    <a:chOff x="1344" y="2400"/>
                    <a:chExt cx="432" cy="366"/>
                  </a:xfrm>
                </p:grpSpPr>
                <p:sp>
                  <p:nvSpPr>
                    <p:cNvPr id="14413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71" y="2400"/>
                      <a:ext cx="401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3 x 3</a:t>
                      </a:r>
                    </a:p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4 x 3</a:t>
                      </a:r>
                    </a:p>
                  </p:txBody>
                </p:sp>
                <p:sp>
                  <p:nvSpPr>
                    <p:cNvPr id="14414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2581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440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7" y="995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=            </a:t>
                    </a:r>
                  </a:p>
                </p:txBody>
              </p:sp>
              <p:grpSp>
                <p:nvGrpSpPr>
                  <p:cNvPr id="17473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5187" y="919"/>
                    <a:ext cx="285" cy="366"/>
                    <a:chOff x="1824" y="2492"/>
                    <a:chExt cx="285" cy="366"/>
                  </a:xfrm>
                </p:grpSpPr>
                <p:sp>
                  <p:nvSpPr>
                    <p:cNvPr id="14411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51" y="2492"/>
                      <a:ext cx="258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9</a:t>
                      </a:r>
                    </a:p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14412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747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253" y="1296"/>
                    <a:ext cx="1251" cy="442"/>
                    <a:chOff x="1773" y="1296"/>
                    <a:chExt cx="1251" cy="442"/>
                  </a:xfrm>
                </p:grpSpPr>
                <p:grpSp>
                  <p:nvGrpSpPr>
                    <p:cNvPr id="17475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6" y="1296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09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2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14410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476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66" y="1296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07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3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14408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4405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6" y="1381"/>
                      <a:ext cx="240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&lt;          </a:t>
                      </a:r>
                    </a:p>
                  </p:txBody>
                </p:sp>
                <p:sp>
                  <p:nvSpPr>
                    <p:cNvPr id="14406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73" y="1366"/>
                      <a:ext cx="483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b="1" u="sng">
                          <a:solidFill>
                            <a:srgbClr val="FF3300"/>
                          </a:solidFill>
                          <a:latin typeface="Arial" charset="0"/>
                        </a:rPr>
                        <a:t>Vậy</a:t>
                      </a: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:         </a:t>
                      </a:r>
                    </a:p>
                  </p:txBody>
                </p:sp>
              </p:grpSp>
            </p:grpSp>
          </p:grpSp>
          <p:grpSp>
            <p:nvGrpSpPr>
              <p:cNvPr id="17428" name="Group 129"/>
              <p:cNvGrpSpPr>
                <a:grpSpLocks/>
              </p:cNvGrpSpPr>
              <p:nvPr/>
            </p:nvGrpSpPr>
            <p:grpSpPr bwMode="auto">
              <a:xfrm>
                <a:off x="1488" y="1821"/>
                <a:ext cx="3984" cy="819"/>
                <a:chOff x="1488" y="1821"/>
                <a:chExt cx="3984" cy="819"/>
              </a:xfrm>
            </p:grpSpPr>
            <p:sp>
              <p:nvSpPr>
                <p:cNvPr id="1435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488" y="1910"/>
                  <a:ext cx="3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  <a:sym typeface="Wingdings" pitchFamily="2" charset="2"/>
                    </a:rPr>
                    <a:t></a:t>
                  </a: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          </a:t>
                  </a:r>
                </a:p>
              </p:txBody>
            </p:sp>
            <p:sp>
              <p:nvSpPr>
                <p:cNvPr id="1435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112" y="189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7431" name="Group 67"/>
                <p:cNvGrpSpPr>
                  <a:grpSpLocks/>
                </p:cNvGrpSpPr>
                <p:nvPr/>
              </p:nvGrpSpPr>
              <p:grpSpPr bwMode="auto">
                <a:xfrm>
                  <a:off x="1824" y="1821"/>
                  <a:ext cx="240" cy="366"/>
                  <a:chOff x="1824" y="2492"/>
                  <a:chExt cx="240" cy="366"/>
                </a:xfrm>
              </p:grpSpPr>
              <p:sp>
                <p:nvSpPr>
                  <p:cNvPr id="14387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1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5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14388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7432" name="Group 70"/>
                <p:cNvGrpSpPr>
                  <a:grpSpLocks/>
                </p:cNvGrpSpPr>
                <p:nvPr/>
              </p:nvGrpSpPr>
              <p:grpSpPr bwMode="auto">
                <a:xfrm>
                  <a:off x="2304" y="1821"/>
                  <a:ext cx="432" cy="366"/>
                  <a:chOff x="1344" y="2400"/>
                  <a:chExt cx="432" cy="366"/>
                </a:xfrm>
              </p:grpSpPr>
              <p:sp>
                <p:nvSpPr>
                  <p:cNvPr id="14385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2400"/>
                    <a:ext cx="401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5 x 4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6 x 4</a:t>
                    </a:r>
                  </a:p>
                </p:txBody>
              </p:sp>
              <p:sp>
                <p:nvSpPr>
                  <p:cNvPr id="1438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581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36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832" y="189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7434" name="Group 74"/>
                <p:cNvGrpSpPr>
                  <a:grpSpLocks/>
                </p:cNvGrpSpPr>
                <p:nvPr/>
              </p:nvGrpSpPr>
              <p:grpSpPr bwMode="auto">
                <a:xfrm>
                  <a:off x="3072" y="1821"/>
                  <a:ext cx="285" cy="366"/>
                  <a:chOff x="1824" y="2492"/>
                  <a:chExt cx="285" cy="366"/>
                </a:xfrm>
              </p:grpSpPr>
              <p:sp>
                <p:nvSpPr>
                  <p:cNvPr id="14383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25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20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24</a:t>
                    </a:r>
                  </a:p>
                </p:txBody>
              </p:sp>
              <p:sp>
                <p:nvSpPr>
                  <p:cNvPr id="1438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7435" name="Group 77"/>
                <p:cNvGrpSpPr>
                  <a:grpSpLocks/>
                </p:cNvGrpSpPr>
                <p:nvPr/>
              </p:nvGrpSpPr>
              <p:grpSpPr bwMode="auto">
                <a:xfrm>
                  <a:off x="3891" y="1821"/>
                  <a:ext cx="240" cy="366"/>
                  <a:chOff x="1824" y="2492"/>
                  <a:chExt cx="240" cy="366"/>
                </a:xfrm>
              </p:grpSpPr>
              <p:sp>
                <p:nvSpPr>
                  <p:cNvPr id="14381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1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7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8</a:t>
                    </a:r>
                  </a:p>
                </p:txBody>
              </p:sp>
              <p:sp>
                <p:nvSpPr>
                  <p:cNvPr id="14382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36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179" y="189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7437" name="Group 81"/>
                <p:cNvGrpSpPr>
                  <a:grpSpLocks/>
                </p:cNvGrpSpPr>
                <p:nvPr/>
              </p:nvGrpSpPr>
              <p:grpSpPr bwMode="auto">
                <a:xfrm>
                  <a:off x="4419" y="1821"/>
                  <a:ext cx="432" cy="366"/>
                  <a:chOff x="1344" y="2400"/>
                  <a:chExt cx="432" cy="366"/>
                </a:xfrm>
              </p:grpSpPr>
              <p:sp>
                <p:nvSpPr>
                  <p:cNvPr id="14379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2400"/>
                    <a:ext cx="401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7 x 3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8 x 3</a:t>
                    </a:r>
                  </a:p>
                </p:txBody>
              </p:sp>
              <p:sp>
                <p:nvSpPr>
                  <p:cNvPr id="14380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581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366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947" y="189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7439" name="Group 85"/>
                <p:cNvGrpSpPr>
                  <a:grpSpLocks/>
                </p:cNvGrpSpPr>
                <p:nvPr/>
              </p:nvGrpSpPr>
              <p:grpSpPr bwMode="auto">
                <a:xfrm>
                  <a:off x="5187" y="1821"/>
                  <a:ext cx="285" cy="366"/>
                  <a:chOff x="1824" y="2492"/>
                  <a:chExt cx="285" cy="366"/>
                </a:xfrm>
              </p:grpSpPr>
              <p:sp>
                <p:nvSpPr>
                  <p:cNvPr id="14377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25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21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24</a:t>
                    </a:r>
                  </a:p>
                </p:txBody>
              </p:sp>
              <p:sp>
                <p:nvSpPr>
                  <p:cNvPr id="1437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7440" name="Group 88"/>
                <p:cNvGrpSpPr>
                  <a:grpSpLocks/>
                </p:cNvGrpSpPr>
                <p:nvPr/>
              </p:nvGrpSpPr>
              <p:grpSpPr bwMode="auto">
                <a:xfrm>
                  <a:off x="2253" y="2198"/>
                  <a:ext cx="1251" cy="442"/>
                  <a:chOff x="1773" y="1296"/>
                  <a:chExt cx="1251" cy="442"/>
                </a:xfrm>
              </p:grpSpPr>
              <p:grpSp>
                <p:nvGrpSpPr>
                  <p:cNvPr id="1744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2286" y="1296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4375" name="Text 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5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14376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7442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2766" y="1296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4373" name="Text Box 9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7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14374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4371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6" y="1381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&lt;          </a:t>
                    </a:r>
                  </a:p>
                </p:txBody>
              </p:sp>
              <p:sp>
                <p:nvSpPr>
                  <p:cNvPr id="14372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3" y="1366"/>
                    <a:ext cx="48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 u="sng">
                        <a:solidFill>
                          <a:srgbClr val="FF3300"/>
                        </a:solidFill>
                        <a:latin typeface="Arial" charset="0"/>
                      </a:rPr>
                      <a:t>Vậy</a:t>
                    </a: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:         </a:t>
                    </a:r>
                  </a:p>
                </p:txBody>
              </p:sp>
            </p:grpSp>
          </p:grpSp>
        </p:grpSp>
        <p:sp>
          <p:nvSpPr>
            <p:cNvPr id="17424" name="Text Box 132"/>
            <p:cNvSpPr txBox="1">
              <a:spLocks noChangeArrowheads="1"/>
            </p:cNvSpPr>
            <p:nvPr/>
          </p:nvSpPr>
          <p:spPr bwMode="auto">
            <a:xfrm>
              <a:off x="278" y="938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a)</a:t>
              </a:r>
            </a:p>
          </p:txBody>
        </p:sp>
        <p:sp>
          <p:nvSpPr>
            <p:cNvPr id="17425" name="Text Box 133"/>
            <p:cNvSpPr txBox="1">
              <a:spLocks noChangeArrowheads="1"/>
            </p:cNvSpPr>
            <p:nvPr/>
          </p:nvSpPr>
          <p:spPr bwMode="auto">
            <a:xfrm>
              <a:off x="278" y="1872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b)</a:t>
              </a:r>
            </a:p>
          </p:txBody>
        </p:sp>
        <p:sp>
          <p:nvSpPr>
            <p:cNvPr id="17426" name="Text Box 134"/>
            <p:cNvSpPr txBox="1">
              <a:spLocks noChangeArrowheads="1"/>
            </p:cNvSpPr>
            <p:nvPr/>
          </p:nvSpPr>
          <p:spPr bwMode="auto">
            <a:xfrm>
              <a:off x="278" y="2832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c)</a:t>
              </a:r>
            </a:p>
          </p:txBody>
        </p:sp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40"/>
    </mc:Choice>
    <mc:Fallback>
      <p:transition spd="slow" advTm="21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1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409" grpId="0" autoUpdateAnimBg="0"/>
      <p:bldP spid="13410" grpId="0" autoUpdateAnimBg="0"/>
      <p:bldP spid="13417" grpId="0" autoUpdateAnimBg="0"/>
      <p:bldP spid="13424" grpId="0" autoUpdateAnimBg="0"/>
      <p:bldP spid="1342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95400" y="288925"/>
            <a:ext cx="441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u="sng">
                <a:solidFill>
                  <a:schemeClr val="accent2"/>
                </a:solidFill>
                <a:latin typeface="Arial" charset="0"/>
              </a:rPr>
              <a:t>* LUYỆN TẬP THỰC HÀNH:</a:t>
            </a:r>
            <a:r>
              <a:rPr lang="en-US" sz="25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85888" y="914400"/>
            <a:ext cx="5926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3300"/>
                </a:solidFill>
                <a:latin typeface="Arial" charset="0"/>
              </a:rPr>
              <a:t>Bài 2: Rút gọn rồi so sánh hai phân số: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1981200"/>
            <a:ext cx="1300163" cy="701675"/>
            <a:chOff x="1776" y="912"/>
            <a:chExt cx="819" cy="442"/>
          </a:xfrm>
        </p:grpSpPr>
        <p:grpSp>
          <p:nvGrpSpPr>
            <p:cNvPr id="18447" name="Group 7"/>
            <p:cNvGrpSpPr>
              <a:grpSpLocks/>
            </p:cNvGrpSpPr>
            <p:nvPr/>
          </p:nvGrpSpPr>
          <p:grpSpPr bwMode="auto">
            <a:xfrm>
              <a:off x="1776" y="912"/>
              <a:ext cx="303" cy="442"/>
              <a:chOff x="1824" y="2460"/>
              <a:chExt cx="303" cy="442"/>
            </a:xfrm>
          </p:grpSpPr>
          <p:sp>
            <p:nvSpPr>
              <p:cNvPr id="15380" name="Text Box 8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15381" name="Line 9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48" name="Group 10"/>
            <p:cNvGrpSpPr>
              <a:grpSpLocks/>
            </p:cNvGrpSpPr>
            <p:nvPr/>
          </p:nvGrpSpPr>
          <p:grpSpPr bwMode="auto">
            <a:xfrm>
              <a:off x="2337" y="912"/>
              <a:ext cx="258" cy="442"/>
              <a:chOff x="1824" y="2460"/>
              <a:chExt cx="258" cy="442"/>
            </a:xfrm>
          </p:grpSpPr>
          <p:sp>
            <p:nvSpPr>
              <p:cNvPr id="15378" name="Text Box 11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5379" name="Line 12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377" name="Text Box 13"/>
            <p:cNvSpPr txBox="1">
              <a:spLocks noChangeArrowheads="1"/>
            </p:cNvSpPr>
            <p:nvPr/>
          </p:nvSpPr>
          <p:spPr bwMode="auto">
            <a:xfrm>
              <a:off x="2053" y="992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và          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90600" y="4098925"/>
            <a:ext cx="1371600" cy="701675"/>
            <a:chOff x="1776" y="912"/>
            <a:chExt cx="864" cy="442"/>
          </a:xfrm>
        </p:grpSpPr>
        <p:grpSp>
          <p:nvGrpSpPr>
            <p:cNvPr id="18440" name="Group 15"/>
            <p:cNvGrpSpPr>
              <a:grpSpLocks/>
            </p:cNvGrpSpPr>
            <p:nvPr/>
          </p:nvGrpSpPr>
          <p:grpSpPr bwMode="auto">
            <a:xfrm>
              <a:off x="1776" y="912"/>
              <a:ext cx="258" cy="442"/>
              <a:chOff x="1824" y="2460"/>
              <a:chExt cx="258" cy="442"/>
            </a:xfrm>
          </p:grpSpPr>
          <p:sp>
            <p:nvSpPr>
              <p:cNvPr id="15373" name="Text Box 16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5374" name="Line 17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41" name="Group 18"/>
            <p:cNvGrpSpPr>
              <a:grpSpLocks/>
            </p:cNvGrpSpPr>
            <p:nvPr/>
          </p:nvGrpSpPr>
          <p:grpSpPr bwMode="auto">
            <a:xfrm>
              <a:off x="2337" y="912"/>
              <a:ext cx="303" cy="442"/>
              <a:chOff x="1824" y="2460"/>
              <a:chExt cx="303" cy="442"/>
            </a:xfrm>
          </p:grpSpPr>
          <p:sp>
            <p:nvSpPr>
              <p:cNvPr id="15371" name="Text Box 19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5372" name="Line 20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370" name="Text Box 21"/>
            <p:cNvSpPr txBox="1">
              <a:spLocks noChangeArrowheads="1"/>
            </p:cNvSpPr>
            <p:nvPr/>
          </p:nvSpPr>
          <p:spPr bwMode="auto">
            <a:xfrm>
              <a:off x="2053" y="992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và          </a:t>
              </a:r>
            </a:p>
          </p:txBody>
        </p:sp>
      </p:grp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41325" y="2079625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a)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41325" y="419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40"/>
    </mc:Choice>
    <mc:Fallback>
      <p:transition spd="slow" advTm="17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1" grpId="0" autoUpdateAnimBg="0"/>
      <p:bldP spid="14358" grpId="0" autoUpdateAnimBg="0"/>
      <p:bldP spid="143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048000" y="21526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038600" y="213201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81400" y="2011363"/>
            <a:ext cx="452438" cy="581025"/>
            <a:chOff x="1824" y="2492"/>
            <a:chExt cx="285" cy="366"/>
          </a:xfrm>
        </p:grpSpPr>
        <p:sp>
          <p:nvSpPr>
            <p:cNvPr id="16427" name="Text Box 26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6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6428" name="Line 27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343400" y="2011363"/>
            <a:ext cx="747713" cy="581025"/>
            <a:chOff x="1344" y="2400"/>
            <a:chExt cx="471" cy="366"/>
          </a:xfrm>
        </p:grpSpPr>
        <p:sp>
          <p:nvSpPr>
            <p:cNvPr id="16425" name="Text Box 29"/>
            <p:cNvSpPr txBox="1">
              <a:spLocks noChangeArrowheads="1"/>
            </p:cNvSpPr>
            <p:nvPr/>
          </p:nvSpPr>
          <p:spPr bwMode="auto">
            <a:xfrm>
              <a:off x="1371" y="2400"/>
              <a:ext cx="4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6 : 2</a:t>
              </a:r>
            </a:p>
            <a:p>
              <a:pPr algn="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10 : 2</a:t>
              </a:r>
            </a:p>
          </p:txBody>
        </p:sp>
        <p:sp>
          <p:nvSpPr>
            <p:cNvPr id="16426" name="Line 30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181600" y="213201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562600" y="2011363"/>
            <a:ext cx="395288" cy="581025"/>
            <a:chOff x="1824" y="2492"/>
            <a:chExt cx="249" cy="366"/>
          </a:xfrm>
        </p:grpSpPr>
        <p:sp>
          <p:nvSpPr>
            <p:cNvPr id="16423" name="Text Box 33"/>
            <p:cNvSpPr txBox="1">
              <a:spLocks noChangeArrowheads="1"/>
            </p:cNvSpPr>
            <p:nvPr/>
          </p:nvSpPr>
          <p:spPr bwMode="auto">
            <a:xfrm>
              <a:off x="1886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6424" name="Line 34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048000" y="2879725"/>
            <a:ext cx="1985963" cy="701675"/>
            <a:chOff x="1773" y="1296"/>
            <a:chExt cx="1251" cy="442"/>
          </a:xfrm>
        </p:grpSpPr>
        <p:grpSp>
          <p:nvGrpSpPr>
            <p:cNvPr id="19487" name="Group 47"/>
            <p:cNvGrpSpPr>
              <a:grpSpLocks/>
            </p:cNvGrpSpPr>
            <p:nvPr/>
          </p:nvGrpSpPr>
          <p:grpSpPr bwMode="auto">
            <a:xfrm>
              <a:off x="2286" y="1296"/>
              <a:ext cx="303" cy="442"/>
              <a:chOff x="1824" y="2460"/>
              <a:chExt cx="303" cy="442"/>
            </a:xfrm>
          </p:grpSpPr>
          <p:sp>
            <p:nvSpPr>
              <p:cNvPr id="16421" name="Text Box 48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6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16422" name="Line 49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488" name="Group 50"/>
            <p:cNvGrpSpPr>
              <a:grpSpLocks/>
            </p:cNvGrpSpPr>
            <p:nvPr/>
          </p:nvGrpSpPr>
          <p:grpSpPr bwMode="auto">
            <a:xfrm>
              <a:off x="2766" y="1296"/>
              <a:ext cx="258" cy="442"/>
              <a:chOff x="1824" y="2460"/>
              <a:chExt cx="258" cy="442"/>
            </a:xfrm>
          </p:grpSpPr>
          <p:sp>
            <p:nvSpPr>
              <p:cNvPr id="16419" name="Text Box 51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6420" name="Line 52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417" name="Text Box 53"/>
            <p:cNvSpPr txBox="1">
              <a:spLocks noChangeArrowheads="1"/>
            </p:cNvSpPr>
            <p:nvPr/>
          </p:nvSpPr>
          <p:spPr bwMode="auto">
            <a:xfrm>
              <a:off x="2556" y="138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sp>
          <p:nvSpPr>
            <p:cNvPr id="16418" name="Text Box 54"/>
            <p:cNvSpPr txBox="1">
              <a:spLocks noChangeArrowheads="1"/>
            </p:cNvSpPr>
            <p:nvPr/>
          </p:nvSpPr>
          <p:spPr bwMode="auto">
            <a:xfrm>
              <a:off x="1773" y="1366"/>
              <a:ext cx="4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       </a:t>
              </a:r>
            </a:p>
          </p:txBody>
        </p:sp>
      </p:grpSp>
      <p:grpSp>
        <p:nvGrpSpPr>
          <p:cNvPr id="19465" name="Group 57"/>
          <p:cNvGrpSpPr>
            <a:grpSpLocks/>
          </p:cNvGrpSpPr>
          <p:nvPr/>
        </p:nvGrpSpPr>
        <p:grpSpPr bwMode="auto">
          <a:xfrm>
            <a:off x="441325" y="288925"/>
            <a:ext cx="6870700" cy="4511675"/>
            <a:chOff x="278" y="182"/>
            <a:chExt cx="4328" cy="2842"/>
          </a:xfrm>
        </p:grpSpPr>
        <p:grpSp>
          <p:nvGrpSpPr>
            <p:cNvPr id="19466" name="Group 22"/>
            <p:cNvGrpSpPr>
              <a:grpSpLocks/>
            </p:cNvGrpSpPr>
            <p:nvPr/>
          </p:nvGrpSpPr>
          <p:grpSpPr bwMode="auto">
            <a:xfrm>
              <a:off x="624" y="182"/>
              <a:ext cx="3982" cy="2842"/>
              <a:chOff x="624" y="182"/>
              <a:chExt cx="3982" cy="2842"/>
            </a:xfrm>
          </p:grpSpPr>
          <p:sp>
            <p:nvSpPr>
              <p:cNvPr id="16397" name="Text Box 4"/>
              <p:cNvSpPr txBox="1">
                <a:spLocks noChangeArrowheads="1"/>
              </p:cNvSpPr>
              <p:nvPr/>
            </p:nvSpPr>
            <p:spPr bwMode="auto">
              <a:xfrm>
                <a:off x="816" y="182"/>
                <a:ext cx="278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63500" dir="2212194" algn="ctr" rotWithShape="0">
                  <a:srgbClr val="FFFF66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500" b="1" u="sng">
                    <a:solidFill>
                      <a:schemeClr val="accent2"/>
                    </a:solidFill>
                    <a:latin typeface="Arial" charset="0"/>
                  </a:rPr>
                  <a:t>* LUYỆN TẬP THỰC HÀNH:</a:t>
                </a:r>
                <a:r>
                  <a:rPr lang="en-US" sz="2500" b="1">
                    <a:solidFill>
                      <a:srgbClr val="FF3300"/>
                    </a:solidFill>
                    <a:latin typeface="Arial" charset="0"/>
                  </a:rPr>
                  <a:t>          </a:t>
                </a:r>
              </a:p>
            </p:txBody>
          </p:sp>
          <p:sp>
            <p:nvSpPr>
              <p:cNvPr id="16398" name="Text Box 5"/>
              <p:cNvSpPr txBox="1">
                <a:spLocks noChangeArrowheads="1"/>
              </p:cNvSpPr>
              <p:nvPr/>
            </p:nvSpPr>
            <p:spPr bwMode="auto">
              <a:xfrm>
                <a:off x="873" y="576"/>
                <a:ext cx="37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Bài 2: Rút gọn rồi so sánh hai phân số:</a:t>
                </a:r>
              </a:p>
            </p:txBody>
          </p:sp>
          <p:grpSp>
            <p:nvGrpSpPr>
              <p:cNvPr id="19471" name="Group 6"/>
              <p:cNvGrpSpPr>
                <a:grpSpLocks/>
              </p:cNvGrpSpPr>
              <p:nvPr/>
            </p:nvGrpSpPr>
            <p:grpSpPr bwMode="auto">
              <a:xfrm>
                <a:off x="624" y="1248"/>
                <a:ext cx="819" cy="442"/>
                <a:chOff x="1776" y="912"/>
                <a:chExt cx="819" cy="442"/>
              </a:xfrm>
            </p:grpSpPr>
            <p:grpSp>
              <p:nvGrpSpPr>
                <p:cNvPr id="19480" name="Group 7"/>
                <p:cNvGrpSpPr>
                  <a:grpSpLocks/>
                </p:cNvGrpSpPr>
                <p:nvPr/>
              </p:nvGrpSpPr>
              <p:grpSpPr bwMode="auto">
                <a:xfrm>
                  <a:off x="1776" y="912"/>
                  <a:ext cx="303" cy="442"/>
                  <a:chOff x="1824" y="2460"/>
                  <a:chExt cx="303" cy="442"/>
                </a:xfrm>
              </p:grpSpPr>
              <p:sp>
                <p:nvSpPr>
                  <p:cNvPr id="16413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3" y="2460"/>
                    <a:ext cx="294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6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10</a:t>
                    </a:r>
                  </a:p>
                </p:txBody>
              </p:sp>
              <p:sp>
                <p:nvSpPr>
                  <p:cNvPr id="1641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9481" name="Group 10"/>
                <p:cNvGrpSpPr>
                  <a:grpSpLocks/>
                </p:cNvGrpSpPr>
                <p:nvPr/>
              </p:nvGrpSpPr>
              <p:grpSpPr bwMode="auto">
                <a:xfrm>
                  <a:off x="2337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641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4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1641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641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053" y="992"/>
                  <a:ext cx="3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và          </a:t>
                  </a:r>
                </a:p>
              </p:txBody>
            </p:sp>
          </p:grpSp>
          <p:grpSp>
            <p:nvGrpSpPr>
              <p:cNvPr id="19472" name="Group 14"/>
              <p:cNvGrpSpPr>
                <a:grpSpLocks/>
              </p:cNvGrpSpPr>
              <p:nvPr/>
            </p:nvGrpSpPr>
            <p:grpSpPr bwMode="auto">
              <a:xfrm>
                <a:off x="624" y="2582"/>
                <a:ext cx="864" cy="442"/>
                <a:chOff x="1776" y="912"/>
                <a:chExt cx="864" cy="442"/>
              </a:xfrm>
            </p:grpSpPr>
            <p:grpSp>
              <p:nvGrpSpPr>
                <p:cNvPr id="19473" name="Group 15"/>
                <p:cNvGrpSpPr>
                  <a:grpSpLocks/>
                </p:cNvGrpSpPr>
                <p:nvPr/>
              </p:nvGrpSpPr>
              <p:grpSpPr bwMode="auto">
                <a:xfrm>
                  <a:off x="1776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640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1640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9474" name="Group 18"/>
                <p:cNvGrpSpPr>
                  <a:grpSpLocks/>
                </p:cNvGrpSpPr>
                <p:nvPr/>
              </p:nvGrpSpPr>
              <p:grpSpPr bwMode="auto">
                <a:xfrm>
                  <a:off x="2337" y="912"/>
                  <a:ext cx="303" cy="442"/>
                  <a:chOff x="1824" y="2460"/>
                  <a:chExt cx="303" cy="442"/>
                </a:xfrm>
              </p:grpSpPr>
              <p:sp>
                <p:nvSpPr>
                  <p:cNvPr id="1640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3" y="2460"/>
                    <a:ext cx="294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6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12</a:t>
                    </a:r>
                  </a:p>
                </p:txBody>
              </p:sp>
              <p:sp>
                <p:nvSpPr>
                  <p:cNvPr id="1640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640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053" y="992"/>
                  <a:ext cx="3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và          </a:t>
                  </a:r>
                </a:p>
              </p:txBody>
            </p:sp>
          </p:grpSp>
        </p:grpSp>
        <p:sp>
          <p:nvSpPr>
            <p:cNvPr id="19467" name="Text Box 55"/>
            <p:cNvSpPr txBox="1">
              <a:spLocks noChangeArrowheads="1"/>
            </p:cNvSpPr>
            <p:nvPr/>
          </p:nvSpPr>
          <p:spPr bwMode="auto">
            <a:xfrm>
              <a:off x="278" y="1310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a)</a:t>
              </a:r>
            </a:p>
          </p:txBody>
        </p:sp>
        <p:sp>
          <p:nvSpPr>
            <p:cNvPr id="19468" name="Text Box 56"/>
            <p:cNvSpPr txBox="1">
              <a:spLocks noChangeArrowheads="1"/>
            </p:cNvSpPr>
            <p:nvPr/>
          </p:nvSpPr>
          <p:spPr bwMode="auto">
            <a:xfrm>
              <a:off x="278" y="2640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b)</a:t>
              </a:r>
            </a:p>
          </p:txBody>
        </p:sp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77"/>
    </mc:Choice>
    <mc:Fallback>
      <p:transition spd="slow" advTm="19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383" grpId="0" autoUpdateAnimBg="0"/>
      <p:bldP spid="15384" grpId="0" autoUpdateAnimBg="0"/>
      <p:bldP spid="1539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3048000" y="42862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4038600" y="426561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581400" y="4144963"/>
            <a:ext cx="452438" cy="581025"/>
            <a:chOff x="1824" y="2492"/>
            <a:chExt cx="285" cy="366"/>
          </a:xfrm>
        </p:grpSpPr>
        <p:sp>
          <p:nvSpPr>
            <p:cNvPr id="17474" name="Text Box 91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6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7475" name="Line 92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4343400" y="4144963"/>
            <a:ext cx="747713" cy="581025"/>
            <a:chOff x="1344" y="2400"/>
            <a:chExt cx="471" cy="366"/>
          </a:xfrm>
        </p:grpSpPr>
        <p:sp>
          <p:nvSpPr>
            <p:cNvPr id="17472" name="Text Box 94"/>
            <p:cNvSpPr txBox="1">
              <a:spLocks noChangeArrowheads="1"/>
            </p:cNvSpPr>
            <p:nvPr/>
          </p:nvSpPr>
          <p:spPr bwMode="auto">
            <a:xfrm>
              <a:off x="1371" y="2400"/>
              <a:ext cx="4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6 : 3</a:t>
              </a:r>
            </a:p>
            <a:p>
              <a:pPr algn="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12 : 3</a:t>
              </a:r>
            </a:p>
          </p:txBody>
        </p:sp>
        <p:sp>
          <p:nvSpPr>
            <p:cNvPr id="17473" name="Line 95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480" name="Text Box 96"/>
          <p:cNvSpPr txBox="1">
            <a:spLocks noChangeArrowheads="1"/>
          </p:cNvSpPr>
          <p:nvPr/>
        </p:nvSpPr>
        <p:spPr bwMode="auto">
          <a:xfrm>
            <a:off x="5181600" y="426561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5562600" y="4144963"/>
            <a:ext cx="395288" cy="581025"/>
            <a:chOff x="1824" y="2492"/>
            <a:chExt cx="249" cy="366"/>
          </a:xfrm>
        </p:grpSpPr>
        <p:sp>
          <p:nvSpPr>
            <p:cNvPr id="17470" name="Text Box 98"/>
            <p:cNvSpPr txBox="1">
              <a:spLocks noChangeArrowheads="1"/>
            </p:cNvSpPr>
            <p:nvPr/>
          </p:nvSpPr>
          <p:spPr bwMode="auto">
            <a:xfrm>
              <a:off x="1886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7471" name="Line 99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048000" y="5013325"/>
            <a:ext cx="2057400" cy="701675"/>
            <a:chOff x="1773" y="1296"/>
            <a:chExt cx="1296" cy="442"/>
          </a:xfrm>
        </p:grpSpPr>
        <p:grpSp>
          <p:nvGrpSpPr>
            <p:cNvPr id="20534" name="Group 101"/>
            <p:cNvGrpSpPr>
              <a:grpSpLocks/>
            </p:cNvGrpSpPr>
            <p:nvPr/>
          </p:nvGrpSpPr>
          <p:grpSpPr bwMode="auto">
            <a:xfrm>
              <a:off x="2286" y="1296"/>
              <a:ext cx="258" cy="442"/>
              <a:chOff x="1824" y="2460"/>
              <a:chExt cx="258" cy="442"/>
            </a:xfrm>
          </p:grpSpPr>
          <p:sp>
            <p:nvSpPr>
              <p:cNvPr id="17468" name="Text Box 102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7469" name="Line 103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35" name="Group 104"/>
            <p:cNvGrpSpPr>
              <a:grpSpLocks/>
            </p:cNvGrpSpPr>
            <p:nvPr/>
          </p:nvGrpSpPr>
          <p:grpSpPr bwMode="auto">
            <a:xfrm>
              <a:off x="2766" y="1296"/>
              <a:ext cx="303" cy="442"/>
              <a:chOff x="1824" y="2460"/>
              <a:chExt cx="303" cy="442"/>
            </a:xfrm>
          </p:grpSpPr>
          <p:sp>
            <p:nvSpPr>
              <p:cNvPr id="17466" name="Text Box 105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6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7467" name="Line 106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464" name="Text Box 107"/>
            <p:cNvSpPr txBox="1">
              <a:spLocks noChangeArrowheads="1"/>
            </p:cNvSpPr>
            <p:nvPr/>
          </p:nvSpPr>
          <p:spPr bwMode="auto">
            <a:xfrm>
              <a:off x="2556" y="138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&gt;          </a:t>
              </a:r>
            </a:p>
          </p:txBody>
        </p:sp>
        <p:sp>
          <p:nvSpPr>
            <p:cNvPr id="17465" name="Text Box 108"/>
            <p:cNvSpPr txBox="1">
              <a:spLocks noChangeArrowheads="1"/>
            </p:cNvSpPr>
            <p:nvPr/>
          </p:nvSpPr>
          <p:spPr bwMode="auto">
            <a:xfrm>
              <a:off x="1773" y="1366"/>
              <a:ext cx="4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       </a:t>
              </a:r>
            </a:p>
          </p:txBody>
        </p:sp>
      </p:grpSp>
      <p:grpSp>
        <p:nvGrpSpPr>
          <p:cNvPr id="20489" name="Group 114"/>
          <p:cNvGrpSpPr>
            <a:grpSpLocks/>
          </p:cNvGrpSpPr>
          <p:nvPr/>
        </p:nvGrpSpPr>
        <p:grpSpPr bwMode="auto">
          <a:xfrm>
            <a:off x="441325" y="288925"/>
            <a:ext cx="6870700" cy="4511675"/>
            <a:chOff x="278" y="182"/>
            <a:chExt cx="4328" cy="2842"/>
          </a:xfrm>
        </p:grpSpPr>
        <p:grpSp>
          <p:nvGrpSpPr>
            <p:cNvPr id="20490" name="Group 110"/>
            <p:cNvGrpSpPr>
              <a:grpSpLocks/>
            </p:cNvGrpSpPr>
            <p:nvPr/>
          </p:nvGrpSpPr>
          <p:grpSpPr bwMode="auto">
            <a:xfrm>
              <a:off x="624" y="182"/>
              <a:ext cx="3982" cy="2842"/>
              <a:chOff x="624" y="182"/>
              <a:chExt cx="3982" cy="2842"/>
            </a:xfrm>
          </p:grpSpPr>
          <p:grpSp>
            <p:nvGrpSpPr>
              <p:cNvPr id="20493" name="Group 48"/>
              <p:cNvGrpSpPr>
                <a:grpSpLocks/>
              </p:cNvGrpSpPr>
              <p:nvPr/>
            </p:nvGrpSpPr>
            <p:grpSpPr bwMode="auto">
              <a:xfrm>
                <a:off x="624" y="182"/>
                <a:ext cx="3982" cy="2842"/>
                <a:chOff x="624" y="182"/>
                <a:chExt cx="3982" cy="2842"/>
              </a:xfrm>
            </p:grpSpPr>
            <p:sp>
              <p:nvSpPr>
                <p:cNvPr id="1744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16" y="182"/>
                  <a:ext cx="2784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63500" dir="2212194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500" b="1" u="sng">
                      <a:solidFill>
                        <a:schemeClr val="accent2"/>
                      </a:solidFill>
                      <a:latin typeface="Arial" charset="0"/>
                    </a:rPr>
                    <a:t>* LUYỆN TẬP THỰC HÀNH:</a:t>
                  </a:r>
                  <a:r>
                    <a:rPr lang="en-US" sz="2500" b="1">
                      <a:solidFill>
                        <a:srgbClr val="FF3300"/>
                      </a:solidFill>
                      <a:latin typeface="Arial" charset="0"/>
                    </a:rPr>
                    <a:t>          </a:t>
                  </a:r>
                </a:p>
              </p:txBody>
            </p:sp>
            <p:sp>
              <p:nvSpPr>
                <p:cNvPr id="1744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873" y="576"/>
                  <a:ext cx="3733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Bài 2: Rút gọn rồi so sánh hai phân số:</a:t>
                  </a:r>
                </a:p>
              </p:txBody>
            </p:sp>
            <p:grpSp>
              <p:nvGrpSpPr>
                <p:cNvPr id="20518" name="Group 51"/>
                <p:cNvGrpSpPr>
                  <a:grpSpLocks/>
                </p:cNvGrpSpPr>
                <p:nvPr/>
              </p:nvGrpSpPr>
              <p:grpSpPr bwMode="auto">
                <a:xfrm>
                  <a:off x="624" y="1248"/>
                  <a:ext cx="819" cy="442"/>
                  <a:chOff x="1776" y="912"/>
                  <a:chExt cx="819" cy="442"/>
                </a:xfrm>
              </p:grpSpPr>
              <p:grpSp>
                <p:nvGrpSpPr>
                  <p:cNvPr id="20527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776" y="912"/>
                    <a:ext cx="303" cy="442"/>
                    <a:chOff x="1824" y="2460"/>
                    <a:chExt cx="303" cy="442"/>
                  </a:xfrm>
                </p:grpSpPr>
                <p:sp>
                  <p:nvSpPr>
                    <p:cNvPr id="17460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33" y="2460"/>
                      <a:ext cx="294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6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17461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0528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337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7458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4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7459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7457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992"/>
                    <a:ext cx="36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và          </a:t>
                    </a:r>
                  </a:p>
                </p:txBody>
              </p:sp>
            </p:grpSp>
            <p:grpSp>
              <p:nvGrpSpPr>
                <p:cNvPr id="20519" name="Group 59"/>
                <p:cNvGrpSpPr>
                  <a:grpSpLocks/>
                </p:cNvGrpSpPr>
                <p:nvPr/>
              </p:nvGrpSpPr>
              <p:grpSpPr bwMode="auto">
                <a:xfrm>
                  <a:off x="624" y="2582"/>
                  <a:ext cx="864" cy="442"/>
                  <a:chOff x="1776" y="912"/>
                  <a:chExt cx="864" cy="442"/>
                </a:xfrm>
              </p:grpSpPr>
              <p:grpSp>
                <p:nvGrpSpPr>
                  <p:cNvPr id="2052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776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7453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7454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052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2337" y="912"/>
                    <a:ext cx="303" cy="442"/>
                    <a:chOff x="1824" y="2460"/>
                    <a:chExt cx="303" cy="442"/>
                  </a:xfrm>
                </p:grpSpPr>
                <p:sp>
                  <p:nvSpPr>
                    <p:cNvPr id="17451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33" y="2460"/>
                      <a:ext cx="294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6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17452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7450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992"/>
                    <a:ext cx="36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và          </a:t>
                    </a:r>
                  </a:p>
                </p:txBody>
              </p:sp>
            </p:grpSp>
          </p:grpSp>
          <p:grpSp>
            <p:nvGrpSpPr>
              <p:cNvPr id="20494" name="Group 109"/>
              <p:cNvGrpSpPr>
                <a:grpSpLocks/>
              </p:cNvGrpSpPr>
              <p:nvPr/>
            </p:nvGrpSpPr>
            <p:grpSpPr bwMode="auto">
              <a:xfrm>
                <a:off x="1920" y="1267"/>
                <a:ext cx="1833" cy="989"/>
                <a:chOff x="1920" y="1267"/>
                <a:chExt cx="1833" cy="989"/>
              </a:xfrm>
            </p:grpSpPr>
            <p:sp>
              <p:nvSpPr>
                <p:cNvPr id="1742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920" y="1356"/>
                  <a:ext cx="3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  <a:sym typeface="Wingdings" pitchFamily="2" charset="2"/>
                    </a:rPr>
                    <a:t></a:t>
                  </a: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          </a:t>
                  </a:r>
                </a:p>
              </p:txBody>
            </p:sp>
            <p:sp>
              <p:nvSpPr>
                <p:cNvPr id="1742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544" y="1343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20497" name="Group 69"/>
                <p:cNvGrpSpPr>
                  <a:grpSpLocks/>
                </p:cNvGrpSpPr>
                <p:nvPr/>
              </p:nvGrpSpPr>
              <p:grpSpPr bwMode="auto">
                <a:xfrm>
                  <a:off x="2256" y="1267"/>
                  <a:ext cx="285" cy="366"/>
                  <a:chOff x="1824" y="2492"/>
                  <a:chExt cx="285" cy="366"/>
                </a:xfrm>
              </p:grpSpPr>
              <p:sp>
                <p:nvSpPr>
                  <p:cNvPr id="17442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25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6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10</a:t>
                    </a:r>
                  </a:p>
                </p:txBody>
              </p:sp>
              <p:sp>
                <p:nvSpPr>
                  <p:cNvPr id="1744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498" name="Group 72"/>
                <p:cNvGrpSpPr>
                  <a:grpSpLocks/>
                </p:cNvGrpSpPr>
                <p:nvPr/>
              </p:nvGrpSpPr>
              <p:grpSpPr bwMode="auto">
                <a:xfrm>
                  <a:off x="2736" y="1267"/>
                  <a:ext cx="471" cy="366"/>
                  <a:chOff x="1344" y="2400"/>
                  <a:chExt cx="471" cy="366"/>
                </a:xfrm>
              </p:grpSpPr>
              <p:sp>
                <p:nvSpPr>
                  <p:cNvPr id="17440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2400"/>
                    <a:ext cx="444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6 : 2</a:t>
                    </a:r>
                  </a:p>
                  <a:p>
                    <a:pPr algn="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10 : 2</a:t>
                    </a:r>
                  </a:p>
                </p:txBody>
              </p:sp>
              <p:sp>
                <p:nvSpPr>
                  <p:cNvPr id="1744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581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742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264" y="1343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20500" name="Group 76"/>
                <p:cNvGrpSpPr>
                  <a:grpSpLocks/>
                </p:cNvGrpSpPr>
                <p:nvPr/>
              </p:nvGrpSpPr>
              <p:grpSpPr bwMode="auto">
                <a:xfrm>
                  <a:off x="3504" y="1267"/>
                  <a:ext cx="249" cy="366"/>
                  <a:chOff x="1824" y="2492"/>
                  <a:chExt cx="249" cy="366"/>
                </a:xfrm>
              </p:grpSpPr>
              <p:sp>
                <p:nvSpPr>
                  <p:cNvPr id="17438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6" y="2492"/>
                    <a:ext cx="1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17439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501" name="Group 79"/>
                <p:cNvGrpSpPr>
                  <a:grpSpLocks/>
                </p:cNvGrpSpPr>
                <p:nvPr/>
              </p:nvGrpSpPr>
              <p:grpSpPr bwMode="auto">
                <a:xfrm>
                  <a:off x="1920" y="1814"/>
                  <a:ext cx="1251" cy="442"/>
                  <a:chOff x="1773" y="1296"/>
                  <a:chExt cx="1251" cy="442"/>
                </a:xfrm>
              </p:grpSpPr>
              <p:grpSp>
                <p:nvGrpSpPr>
                  <p:cNvPr id="2050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286" y="1296"/>
                    <a:ext cx="303" cy="442"/>
                    <a:chOff x="1824" y="2460"/>
                    <a:chExt cx="303" cy="442"/>
                  </a:xfrm>
                </p:grpSpPr>
                <p:sp>
                  <p:nvSpPr>
                    <p:cNvPr id="17436" name="Text Box 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33" y="2460"/>
                      <a:ext cx="294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6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17437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050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766" y="1296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7434" name="Text Box 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4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7435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7432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6" y="1381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&lt;          </a:t>
                    </a:r>
                  </a:p>
                </p:txBody>
              </p:sp>
              <p:sp>
                <p:nvSpPr>
                  <p:cNvPr id="17433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3" y="1366"/>
                    <a:ext cx="48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 u="sng">
                        <a:solidFill>
                          <a:srgbClr val="FF3300"/>
                        </a:solidFill>
                        <a:latin typeface="Arial" charset="0"/>
                      </a:rPr>
                      <a:t>Vậy</a:t>
                    </a: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:         </a:t>
                    </a:r>
                  </a:p>
                </p:txBody>
              </p:sp>
            </p:grpSp>
          </p:grpSp>
        </p:grpSp>
        <p:sp>
          <p:nvSpPr>
            <p:cNvPr id="20491" name="Text Box 112"/>
            <p:cNvSpPr txBox="1">
              <a:spLocks noChangeArrowheads="1"/>
            </p:cNvSpPr>
            <p:nvPr/>
          </p:nvSpPr>
          <p:spPr bwMode="auto">
            <a:xfrm>
              <a:off x="278" y="1310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a)</a:t>
              </a:r>
            </a:p>
          </p:txBody>
        </p:sp>
        <p:sp>
          <p:nvSpPr>
            <p:cNvPr id="20492" name="Text Box 113"/>
            <p:cNvSpPr txBox="1">
              <a:spLocks noChangeArrowheads="1"/>
            </p:cNvSpPr>
            <p:nvPr/>
          </p:nvSpPr>
          <p:spPr bwMode="auto">
            <a:xfrm>
              <a:off x="278" y="2640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b)</a:t>
              </a:r>
            </a:p>
          </p:txBody>
        </p:sp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50"/>
    </mc:Choice>
    <mc:Fallback>
      <p:transition spd="slow" advTm="21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472" grpId="0" autoUpdateAnimBg="0"/>
      <p:bldP spid="16473" grpId="0" autoUpdateAnimBg="0"/>
      <p:bldP spid="1648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295400" y="288925"/>
            <a:ext cx="441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u="sng">
                <a:solidFill>
                  <a:schemeClr val="accent2"/>
                </a:solidFill>
                <a:latin typeface="Arial" charset="0"/>
              </a:rPr>
              <a:t>* LUYỆN TẬP THỰC HÀNH:</a:t>
            </a:r>
            <a:r>
              <a:rPr lang="en-US" sz="25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385888" y="838200"/>
            <a:ext cx="7116762" cy="906463"/>
            <a:chOff x="873" y="528"/>
            <a:chExt cx="4483" cy="571"/>
          </a:xfrm>
        </p:grpSpPr>
        <p:sp>
          <p:nvSpPr>
            <p:cNvPr id="2078" name="Text Box 5"/>
            <p:cNvSpPr txBox="1">
              <a:spLocks noChangeArrowheads="1"/>
            </p:cNvSpPr>
            <p:nvPr/>
          </p:nvSpPr>
          <p:spPr bwMode="auto">
            <a:xfrm>
              <a:off x="873" y="576"/>
              <a:ext cx="448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Bài 3: Mai </a:t>
              </a:r>
              <a:r>
                <a:rPr lang="vi-VN" b="1" i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n       cái bánh, Nam </a:t>
              </a:r>
              <a:r>
                <a:rPr lang="vi-VN" b="1" i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n       cái bánh.</a:t>
              </a:r>
            </a:p>
            <a:p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Hỏi ai </a:t>
              </a:r>
              <a:r>
                <a:rPr lang="vi-VN" b="1" i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n nhiều bánh h</a:t>
              </a:r>
              <a:r>
                <a:rPr lang="vi-VN" b="1" i="1">
                  <a:solidFill>
                    <a:srgbClr val="FF3300"/>
                  </a:solidFill>
                  <a:latin typeface="Arial" charset="0"/>
                </a:rPr>
                <a:t>ơ</a:t>
              </a:r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n?</a:t>
              </a:r>
            </a:p>
          </p:txBody>
        </p:sp>
        <p:grpSp>
          <p:nvGrpSpPr>
            <p:cNvPr id="2079" name="Group 15"/>
            <p:cNvGrpSpPr>
              <a:grpSpLocks/>
            </p:cNvGrpSpPr>
            <p:nvPr/>
          </p:nvGrpSpPr>
          <p:grpSpPr bwMode="auto">
            <a:xfrm>
              <a:off x="2160" y="528"/>
              <a:ext cx="258" cy="442"/>
              <a:chOff x="1824" y="2460"/>
              <a:chExt cx="258" cy="442"/>
            </a:xfrm>
          </p:grpSpPr>
          <p:sp>
            <p:nvSpPr>
              <p:cNvPr id="2083" name="Text Box 16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084" name="Line 17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0" name="Group 18"/>
            <p:cNvGrpSpPr>
              <a:grpSpLocks/>
            </p:cNvGrpSpPr>
            <p:nvPr/>
          </p:nvGrpSpPr>
          <p:grpSpPr bwMode="auto">
            <a:xfrm>
              <a:off x="4062" y="528"/>
              <a:ext cx="258" cy="442"/>
              <a:chOff x="1824" y="2460"/>
              <a:chExt cx="258" cy="442"/>
            </a:xfrm>
          </p:grpSpPr>
          <p:sp>
            <p:nvSpPr>
              <p:cNvPr id="2081" name="Text Box 19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082" name="Line 20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295400" y="1854200"/>
            <a:ext cx="2514600" cy="2228850"/>
            <a:chOff x="816" y="1168"/>
            <a:chExt cx="1584" cy="1404"/>
          </a:xfrm>
        </p:grpSpPr>
        <p:graphicFrame>
          <p:nvGraphicFramePr>
            <p:cNvPr id="2051" name="Object 24"/>
            <p:cNvGraphicFramePr>
              <a:graphicFrameLocks noChangeAspect="1"/>
            </p:cNvGraphicFramePr>
            <p:nvPr/>
          </p:nvGraphicFramePr>
          <p:xfrm>
            <a:off x="1514" y="1168"/>
            <a:ext cx="886" cy="1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Clip" r:id="rId6" imgW="1917700" imgH="2997200" progId="">
                    <p:embed/>
                  </p:oleObj>
                </mc:Choice>
                <mc:Fallback>
                  <p:oleObj name="Clip" r:id="rId6" imgW="1917700" imgH="2997200" progId="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4" y="1168"/>
                          <a:ext cx="886" cy="14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7" name="Oval 27"/>
            <p:cNvSpPr>
              <a:spLocks noChangeArrowheads="1"/>
            </p:cNvSpPr>
            <p:nvPr/>
          </p:nvSpPr>
          <p:spPr bwMode="auto">
            <a:xfrm>
              <a:off x="816" y="1632"/>
              <a:ext cx="588" cy="5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" name="Freeform 32"/>
            <p:cNvSpPr>
              <a:spLocks/>
            </p:cNvSpPr>
            <p:nvPr/>
          </p:nvSpPr>
          <p:spPr bwMode="auto">
            <a:xfrm>
              <a:off x="860" y="1525"/>
              <a:ext cx="571" cy="430"/>
            </a:xfrm>
            <a:custGeom>
              <a:avLst/>
              <a:gdLst>
                <a:gd name="T0" fmla="*/ 10 w 1213"/>
                <a:gd name="T1" fmla="*/ 11 h 902"/>
                <a:gd name="T2" fmla="*/ 1 w 1213"/>
                <a:gd name="T3" fmla="*/ 50 h 902"/>
                <a:gd name="T4" fmla="*/ 9 w 1213"/>
                <a:gd name="T5" fmla="*/ 83 h 902"/>
                <a:gd name="T6" fmla="*/ 20 w 1213"/>
                <a:gd name="T7" fmla="*/ 99 h 902"/>
                <a:gd name="T8" fmla="*/ 29 w 1213"/>
                <a:gd name="T9" fmla="*/ 107 h 902"/>
                <a:gd name="T10" fmla="*/ 45 w 1213"/>
                <a:gd name="T11" fmla="*/ 124 h 902"/>
                <a:gd name="T12" fmla="*/ 61 w 1213"/>
                <a:gd name="T13" fmla="*/ 142 h 902"/>
                <a:gd name="T14" fmla="*/ 72 w 1213"/>
                <a:gd name="T15" fmla="*/ 153 h 902"/>
                <a:gd name="T16" fmla="*/ 86 w 1213"/>
                <a:gd name="T17" fmla="*/ 169 h 902"/>
                <a:gd name="T18" fmla="*/ 92 w 1213"/>
                <a:gd name="T19" fmla="*/ 171 h 902"/>
                <a:gd name="T20" fmla="*/ 98 w 1213"/>
                <a:gd name="T21" fmla="*/ 176 h 902"/>
                <a:gd name="T22" fmla="*/ 103 w 1213"/>
                <a:gd name="T23" fmla="*/ 182 h 902"/>
                <a:gd name="T24" fmla="*/ 167 w 1213"/>
                <a:gd name="T25" fmla="*/ 198 h 902"/>
                <a:gd name="T26" fmla="*/ 201 w 1213"/>
                <a:gd name="T27" fmla="*/ 198 h 902"/>
                <a:gd name="T28" fmla="*/ 208 w 1213"/>
                <a:gd name="T29" fmla="*/ 196 h 902"/>
                <a:gd name="T30" fmla="*/ 233 w 1213"/>
                <a:gd name="T31" fmla="*/ 200 h 902"/>
                <a:gd name="T32" fmla="*/ 257 w 1213"/>
                <a:gd name="T33" fmla="*/ 195 h 902"/>
                <a:gd name="T34" fmla="*/ 263 w 1213"/>
                <a:gd name="T35" fmla="*/ 180 h 902"/>
                <a:gd name="T36" fmla="*/ 266 w 1213"/>
                <a:gd name="T37" fmla="*/ 161 h 902"/>
                <a:gd name="T38" fmla="*/ 267 w 1213"/>
                <a:gd name="T39" fmla="*/ 108 h 902"/>
                <a:gd name="T40" fmla="*/ 260 w 1213"/>
                <a:gd name="T41" fmla="*/ 91 h 902"/>
                <a:gd name="T42" fmla="*/ 235 w 1213"/>
                <a:gd name="T43" fmla="*/ 65 h 902"/>
                <a:gd name="T44" fmla="*/ 229 w 1213"/>
                <a:gd name="T45" fmla="*/ 60 h 902"/>
                <a:gd name="T46" fmla="*/ 214 w 1213"/>
                <a:gd name="T47" fmla="*/ 47 h 902"/>
                <a:gd name="T48" fmla="*/ 204 w 1213"/>
                <a:gd name="T49" fmla="*/ 42 h 902"/>
                <a:gd name="T50" fmla="*/ 192 w 1213"/>
                <a:gd name="T51" fmla="*/ 36 h 902"/>
                <a:gd name="T52" fmla="*/ 181 w 1213"/>
                <a:gd name="T53" fmla="*/ 31 h 902"/>
                <a:gd name="T54" fmla="*/ 126 w 1213"/>
                <a:gd name="T55" fmla="*/ 14 h 902"/>
                <a:gd name="T56" fmla="*/ 105 w 1213"/>
                <a:gd name="T57" fmla="*/ 10 h 902"/>
                <a:gd name="T58" fmla="*/ 96 w 1213"/>
                <a:gd name="T59" fmla="*/ 9 h 902"/>
                <a:gd name="T60" fmla="*/ 36 w 1213"/>
                <a:gd name="T61" fmla="*/ 0 h 902"/>
                <a:gd name="T62" fmla="*/ 19 w 1213"/>
                <a:gd name="T63" fmla="*/ 2 h 902"/>
                <a:gd name="T64" fmla="*/ 12 w 1213"/>
                <a:gd name="T65" fmla="*/ 4 h 902"/>
                <a:gd name="T66" fmla="*/ 10 w 1213"/>
                <a:gd name="T67" fmla="*/ 11 h 9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3"/>
                <a:gd name="T103" fmla="*/ 0 h 902"/>
                <a:gd name="T104" fmla="*/ 1213 w 1213"/>
                <a:gd name="T105" fmla="*/ 902 h 9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3" h="902">
                  <a:moveTo>
                    <a:pt x="45" y="48"/>
                  </a:moveTo>
                  <a:cubicBezTo>
                    <a:pt x="29" y="105"/>
                    <a:pt x="19" y="162"/>
                    <a:pt x="7" y="220"/>
                  </a:cubicBezTo>
                  <a:cubicBezTo>
                    <a:pt x="9" y="255"/>
                    <a:pt x="0" y="339"/>
                    <a:pt x="41" y="364"/>
                  </a:cubicBezTo>
                  <a:cubicBezTo>
                    <a:pt x="56" y="389"/>
                    <a:pt x="74" y="412"/>
                    <a:pt x="89" y="436"/>
                  </a:cubicBezTo>
                  <a:cubicBezTo>
                    <a:pt x="99" y="451"/>
                    <a:pt x="132" y="470"/>
                    <a:pt x="132" y="470"/>
                  </a:cubicBezTo>
                  <a:cubicBezTo>
                    <a:pt x="143" y="500"/>
                    <a:pt x="176" y="532"/>
                    <a:pt x="204" y="547"/>
                  </a:cubicBezTo>
                  <a:cubicBezTo>
                    <a:pt x="215" y="578"/>
                    <a:pt x="252" y="602"/>
                    <a:pt x="276" y="624"/>
                  </a:cubicBezTo>
                  <a:cubicBezTo>
                    <a:pt x="293" y="639"/>
                    <a:pt x="311" y="654"/>
                    <a:pt x="324" y="672"/>
                  </a:cubicBezTo>
                  <a:cubicBezTo>
                    <a:pt x="341" y="695"/>
                    <a:pt x="359" y="731"/>
                    <a:pt x="386" y="744"/>
                  </a:cubicBezTo>
                  <a:cubicBezTo>
                    <a:pt x="395" y="748"/>
                    <a:pt x="405" y="750"/>
                    <a:pt x="415" y="753"/>
                  </a:cubicBezTo>
                  <a:cubicBezTo>
                    <a:pt x="424" y="762"/>
                    <a:pt x="436" y="767"/>
                    <a:pt x="444" y="777"/>
                  </a:cubicBezTo>
                  <a:cubicBezTo>
                    <a:pt x="473" y="811"/>
                    <a:pt x="422" y="774"/>
                    <a:pt x="463" y="801"/>
                  </a:cubicBezTo>
                  <a:cubicBezTo>
                    <a:pt x="529" y="902"/>
                    <a:pt x="632" y="870"/>
                    <a:pt x="751" y="873"/>
                  </a:cubicBezTo>
                  <a:cubicBezTo>
                    <a:pt x="819" y="881"/>
                    <a:pt x="810" y="882"/>
                    <a:pt x="905" y="873"/>
                  </a:cubicBezTo>
                  <a:cubicBezTo>
                    <a:pt x="916" y="872"/>
                    <a:pt x="938" y="864"/>
                    <a:pt x="938" y="864"/>
                  </a:cubicBezTo>
                  <a:cubicBezTo>
                    <a:pt x="975" y="867"/>
                    <a:pt x="1014" y="866"/>
                    <a:pt x="1049" y="878"/>
                  </a:cubicBezTo>
                  <a:cubicBezTo>
                    <a:pt x="1084" y="875"/>
                    <a:pt x="1128" y="879"/>
                    <a:pt x="1159" y="859"/>
                  </a:cubicBezTo>
                  <a:cubicBezTo>
                    <a:pt x="1177" y="832"/>
                    <a:pt x="1178" y="821"/>
                    <a:pt x="1188" y="792"/>
                  </a:cubicBezTo>
                  <a:cubicBezTo>
                    <a:pt x="1198" y="723"/>
                    <a:pt x="1192" y="750"/>
                    <a:pt x="1202" y="710"/>
                  </a:cubicBezTo>
                  <a:cubicBezTo>
                    <a:pt x="1208" y="627"/>
                    <a:pt x="1213" y="561"/>
                    <a:pt x="1207" y="475"/>
                  </a:cubicBezTo>
                  <a:cubicBezTo>
                    <a:pt x="1205" y="447"/>
                    <a:pt x="1196" y="413"/>
                    <a:pt x="1173" y="398"/>
                  </a:cubicBezTo>
                  <a:cubicBezTo>
                    <a:pt x="1157" y="364"/>
                    <a:pt x="1099" y="305"/>
                    <a:pt x="1063" y="288"/>
                  </a:cubicBezTo>
                  <a:cubicBezTo>
                    <a:pt x="1041" y="255"/>
                    <a:pt x="1068" y="290"/>
                    <a:pt x="1034" y="264"/>
                  </a:cubicBezTo>
                  <a:cubicBezTo>
                    <a:pt x="1013" y="248"/>
                    <a:pt x="991" y="219"/>
                    <a:pt x="967" y="206"/>
                  </a:cubicBezTo>
                  <a:cubicBezTo>
                    <a:pt x="952" y="198"/>
                    <a:pt x="919" y="187"/>
                    <a:pt x="919" y="187"/>
                  </a:cubicBezTo>
                  <a:cubicBezTo>
                    <a:pt x="903" y="170"/>
                    <a:pt x="888" y="165"/>
                    <a:pt x="866" y="158"/>
                  </a:cubicBezTo>
                  <a:cubicBezTo>
                    <a:pt x="851" y="147"/>
                    <a:pt x="836" y="140"/>
                    <a:pt x="818" y="134"/>
                  </a:cubicBezTo>
                  <a:cubicBezTo>
                    <a:pt x="765" y="96"/>
                    <a:pt x="633" y="80"/>
                    <a:pt x="569" y="62"/>
                  </a:cubicBezTo>
                  <a:cubicBezTo>
                    <a:pt x="499" y="42"/>
                    <a:pt x="594" y="59"/>
                    <a:pt x="473" y="43"/>
                  </a:cubicBezTo>
                  <a:cubicBezTo>
                    <a:pt x="460" y="41"/>
                    <a:pt x="434" y="38"/>
                    <a:pt x="434" y="38"/>
                  </a:cubicBezTo>
                  <a:cubicBezTo>
                    <a:pt x="350" y="8"/>
                    <a:pt x="248" y="7"/>
                    <a:pt x="161" y="0"/>
                  </a:cubicBezTo>
                  <a:cubicBezTo>
                    <a:pt x="144" y="2"/>
                    <a:pt x="103" y="4"/>
                    <a:pt x="84" y="9"/>
                  </a:cubicBezTo>
                  <a:cubicBezTo>
                    <a:pt x="74" y="11"/>
                    <a:pt x="55" y="19"/>
                    <a:pt x="55" y="19"/>
                  </a:cubicBezTo>
                  <a:cubicBezTo>
                    <a:pt x="53" y="26"/>
                    <a:pt x="45" y="64"/>
                    <a:pt x="45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34"/>
            <p:cNvSpPr>
              <a:spLocks noChangeArrowheads="1"/>
            </p:cNvSpPr>
            <p:nvPr/>
          </p:nvSpPr>
          <p:spPr bwMode="auto">
            <a:xfrm>
              <a:off x="816" y="1626"/>
              <a:ext cx="599" cy="60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076" name="Text Box 8"/>
            <p:cNvSpPr txBox="1">
              <a:spLocks noChangeArrowheads="1"/>
            </p:cNvSpPr>
            <p:nvPr/>
          </p:nvSpPr>
          <p:spPr bwMode="auto">
            <a:xfrm>
              <a:off x="1069" y="1648"/>
              <a:ext cx="18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2"/>
                  </a:solidFill>
                  <a:latin typeface="Arial" charset="0"/>
                </a:rPr>
                <a:t>3</a:t>
              </a:r>
            </a:p>
            <a:p>
              <a:pPr algn="ctr"/>
              <a:r>
                <a:rPr lang="en-US" sz="1500" b="1">
                  <a:solidFill>
                    <a:schemeClr val="accent2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077" name="Line 9"/>
            <p:cNvSpPr>
              <a:spLocks noChangeShapeType="1"/>
            </p:cNvSpPr>
            <p:nvPr/>
          </p:nvSpPr>
          <p:spPr bwMode="auto">
            <a:xfrm>
              <a:off x="1080" y="1816"/>
              <a:ext cx="1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6143625" y="1828800"/>
            <a:ext cx="2085975" cy="2168525"/>
            <a:chOff x="3870" y="1152"/>
            <a:chExt cx="1314" cy="1366"/>
          </a:xfrm>
        </p:grpSpPr>
        <p:graphicFrame>
          <p:nvGraphicFramePr>
            <p:cNvPr id="2050" name="Object 23"/>
            <p:cNvGraphicFramePr>
              <a:graphicFrameLocks noChangeAspect="1"/>
            </p:cNvGraphicFramePr>
            <p:nvPr/>
          </p:nvGraphicFramePr>
          <p:xfrm>
            <a:off x="4535" y="1152"/>
            <a:ext cx="649" cy="1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Clip" r:id="rId8" imgW="1384300" imgH="2997200" progId="">
                    <p:embed/>
                  </p:oleObj>
                </mc:Choice>
                <mc:Fallback>
                  <p:oleObj name="Clip" r:id="rId8" imgW="1384300" imgH="2997200" progId="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5" y="1152"/>
                          <a:ext cx="649" cy="13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1" name="Oval 47"/>
            <p:cNvSpPr>
              <a:spLocks noChangeArrowheads="1"/>
            </p:cNvSpPr>
            <p:nvPr/>
          </p:nvSpPr>
          <p:spPr bwMode="auto">
            <a:xfrm>
              <a:off x="3889" y="1689"/>
              <a:ext cx="605" cy="5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52" name="Freeform 48"/>
            <p:cNvSpPr>
              <a:spLocks/>
            </p:cNvSpPr>
            <p:nvPr/>
          </p:nvSpPr>
          <p:spPr bwMode="auto">
            <a:xfrm>
              <a:off x="3870" y="1654"/>
              <a:ext cx="641" cy="345"/>
            </a:xfrm>
            <a:custGeom>
              <a:avLst/>
              <a:gdLst>
                <a:gd name="T0" fmla="*/ 160 w 1322"/>
                <a:gd name="T1" fmla="*/ 16 h 732"/>
                <a:gd name="T2" fmla="*/ 38 w 1322"/>
                <a:gd name="T3" fmla="*/ 93 h 732"/>
                <a:gd name="T4" fmla="*/ 22 w 1322"/>
                <a:gd name="T5" fmla="*/ 103 h 732"/>
                <a:gd name="T6" fmla="*/ 1 w 1322"/>
                <a:gd name="T7" fmla="*/ 134 h 732"/>
                <a:gd name="T8" fmla="*/ 17 w 1322"/>
                <a:gd name="T9" fmla="*/ 222 h 732"/>
                <a:gd name="T10" fmla="*/ 38 w 1322"/>
                <a:gd name="T11" fmla="*/ 252 h 732"/>
                <a:gd name="T12" fmla="*/ 70 w 1322"/>
                <a:gd name="T13" fmla="*/ 257 h 732"/>
                <a:gd name="T14" fmla="*/ 101 w 1322"/>
                <a:gd name="T15" fmla="*/ 268 h 732"/>
                <a:gd name="T16" fmla="*/ 117 w 1322"/>
                <a:gd name="T17" fmla="*/ 273 h 732"/>
                <a:gd name="T18" fmla="*/ 212 w 1322"/>
                <a:gd name="T19" fmla="*/ 314 h 732"/>
                <a:gd name="T20" fmla="*/ 292 w 1322"/>
                <a:gd name="T21" fmla="*/ 335 h 732"/>
                <a:gd name="T22" fmla="*/ 392 w 1322"/>
                <a:gd name="T23" fmla="*/ 324 h 732"/>
                <a:gd name="T24" fmla="*/ 461 w 1322"/>
                <a:gd name="T25" fmla="*/ 298 h 732"/>
                <a:gd name="T26" fmla="*/ 556 w 1322"/>
                <a:gd name="T27" fmla="*/ 283 h 732"/>
                <a:gd name="T28" fmla="*/ 572 w 1322"/>
                <a:gd name="T29" fmla="*/ 268 h 732"/>
                <a:gd name="T30" fmla="*/ 604 w 1322"/>
                <a:gd name="T31" fmla="*/ 257 h 732"/>
                <a:gd name="T32" fmla="*/ 614 w 1322"/>
                <a:gd name="T33" fmla="*/ 242 h 732"/>
                <a:gd name="T34" fmla="*/ 630 w 1322"/>
                <a:gd name="T35" fmla="*/ 237 h 732"/>
                <a:gd name="T36" fmla="*/ 641 w 1322"/>
                <a:gd name="T37" fmla="*/ 206 h 732"/>
                <a:gd name="T38" fmla="*/ 572 w 1322"/>
                <a:gd name="T39" fmla="*/ 108 h 732"/>
                <a:gd name="T40" fmla="*/ 419 w 1322"/>
                <a:gd name="T41" fmla="*/ 21 h 732"/>
                <a:gd name="T42" fmla="*/ 334 w 1322"/>
                <a:gd name="T43" fmla="*/ 0 h 732"/>
                <a:gd name="T44" fmla="*/ 207 w 1322"/>
                <a:gd name="T45" fmla="*/ 5 h 732"/>
                <a:gd name="T46" fmla="*/ 176 w 1322"/>
                <a:gd name="T47" fmla="*/ 10 h 732"/>
                <a:gd name="T48" fmla="*/ 165 w 1322"/>
                <a:gd name="T49" fmla="*/ 26 h 732"/>
                <a:gd name="T50" fmla="*/ 160 w 1322"/>
                <a:gd name="T51" fmla="*/ 16 h 7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22" h="732">
                  <a:moveTo>
                    <a:pt x="329" y="33"/>
                  </a:moveTo>
                  <a:cubicBezTo>
                    <a:pt x="233" y="65"/>
                    <a:pt x="176" y="164"/>
                    <a:pt x="78" y="197"/>
                  </a:cubicBezTo>
                  <a:cubicBezTo>
                    <a:pt x="67" y="204"/>
                    <a:pt x="55" y="209"/>
                    <a:pt x="46" y="219"/>
                  </a:cubicBezTo>
                  <a:cubicBezTo>
                    <a:pt x="29" y="239"/>
                    <a:pt x="2" y="284"/>
                    <a:pt x="2" y="284"/>
                  </a:cubicBezTo>
                  <a:cubicBezTo>
                    <a:pt x="15" y="427"/>
                    <a:pt x="0" y="366"/>
                    <a:pt x="35" y="470"/>
                  </a:cubicBezTo>
                  <a:cubicBezTo>
                    <a:pt x="43" y="495"/>
                    <a:pt x="52" y="531"/>
                    <a:pt x="78" y="535"/>
                  </a:cubicBezTo>
                  <a:cubicBezTo>
                    <a:pt x="100" y="539"/>
                    <a:pt x="122" y="542"/>
                    <a:pt x="144" y="546"/>
                  </a:cubicBezTo>
                  <a:cubicBezTo>
                    <a:pt x="166" y="553"/>
                    <a:pt x="187" y="561"/>
                    <a:pt x="209" y="568"/>
                  </a:cubicBezTo>
                  <a:cubicBezTo>
                    <a:pt x="220" y="572"/>
                    <a:pt x="242" y="579"/>
                    <a:pt x="242" y="579"/>
                  </a:cubicBezTo>
                  <a:cubicBezTo>
                    <a:pt x="290" y="649"/>
                    <a:pt x="360" y="655"/>
                    <a:pt x="438" y="666"/>
                  </a:cubicBezTo>
                  <a:cubicBezTo>
                    <a:pt x="500" y="697"/>
                    <a:pt x="529" y="701"/>
                    <a:pt x="602" y="710"/>
                  </a:cubicBezTo>
                  <a:cubicBezTo>
                    <a:pt x="673" y="732"/>
                    <a:pt x="747" y="729"/>
                    <a:pt x="809" y="688"/>
                  </a:cubicBezTo>
                  <a:cubicBezTo>
                    <a:pt x="831" y="623"/>
                    <a:pt x="881" y="641"/>
                    <a:pt x="951" y="633"/>
                  </a:cubicBezTo>
                  <a:cubicBezTo>
                    <a:pt x="1024" y="615"/>
                    <a:pt x="1063" y="608"/>
                    <a:pt x="1147" y="600"/>
                  </a:cubicBezTo>
                  <a:cubicBezTo>
                    <a:pt x="1158" y="589"/>
                    <a:pt x="1167" y="575"/>
                    <a:pt x="1180" y="568"/>
                  </a:cubicBezTo>
                  <a:cubicBezTo>
                    <a:pt x="1200" y="557"/>
                    <a:pt x="1246" y="546"/>
                    <a:pt x="1246" y="546"/>
                  </a:cubicBezTo>
                  <a:cubicBezTo>
                    <a:pt x="1253" y="535"/>
                    <a:pt x="1257" y="521"/>
                    <a:pt x="1267" y="513"/>
                  </a:cubicBezTo>
                  <a:cubicBezTo>
                    <a:pt x="1276" y="506"/>
                    <a:pt x="1293" y="511"/>
                    <a:pt x="1300" y="502"/>
                  </a:cubicBezTo>
                  <a:cubicBezTo>
                    <a:pt x="1313" y="483"/>
                    <a:pt x="1322" y="437"/>
                    <a:pt x="1322" y="437"/>
                  </a:cubicBezTo>
                  <a:cubicBezTo>
                    <a:pt x="1308" y="323"/>
                    <a:pt x="1302" y="267"/>
                    <a:pt x="1180" y="230"/>
                  </a:cubicBezTo>
                  <a:cubicBezTo>
                    <a:pt x="1077" y="161"/>
                    <a:pt x="987" y="69"/>
                    <a:pt x="864" y="44"/>
                  </a:cubicBezTo>
                  <a:cubicBezTo>
                    <a:pt x="807" y="6"/>
                    <a:pt x="760" y="8"/>
                    <a:pt x="689" y="0"/>
                  </a:cubicBezTo>
                  <a:cubicBezTo>
                    <a:pt x="602" y="4"/>
                    <a:pt x="514" y="5"/>
                    <a:pt x="427" y="11"/>
                  </a:cubicBezTo>
                  <a:cubicBezTo>
                    <a:pt x="405" y="12"/>
                    <a:pt x="382" y="12"/>
                    <a:pt x="362" y="22"/>
                  </a:cubicBezTo>
                  <a:cubicBezTo>
                    <a:pt x="350" y="28"/>
                    <a:pt x="353" y="51"/>
                    <a:pt x="340" y="55"/>
                  </a:cubicBezTo>
                  <a:cubicBezTo>
                    <a:pt x="332" y="58"/>
                    <a:pt x="333" y="40"/>
                    <a:pt x="329" y="3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Oval 42"/>
            <p:cNvSpPr>
              <a:spLocks noChangeArrowheads="1"/>
            </p:cNvSpPr>
            <p:nvPr/>
          </p:nvSpPr>
          <p:spPr bwMode="auto">
            <a:xfrm>
              <a:off x="3898" y="1702"/>
              <a:ext cx="607" cy="590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071" name="Text Box 44"/>
            <p:cNvSpPr txBox="1">
              <a:spLocks noChangeArrowheads="1"/>
            </p:cNvSpPr>
            <p:nvPr/>
          </p:nvSpPr>
          <p:spPr bwMode="auto">
            <a:xfrm>
              <a:off x="4152" y="1726"/>
              <a:ext cx="18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2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1500" b="1">
                  <a:solidFill>
                    <a:schemeClr val="accent2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072" name="Line 45"/>
            <p:cNvSpPr>
              <a:spLocks noChangeShapeType="1"/>
            </p:cNvSpPr>
            <p:nvPr/>
          </p:nvSpPr>
          <p:spPr bwMode="auto">
            <a:xfrm>
              <a:off x="4165" y="1896"/>
              <a:ext cx="1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838200" y="456088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1828800" y="45402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1371600" y="4419600"/>
            <a:ext cx="395288" cy="581025"/>
            <a:chOff x="1824" y="2492"/>
            <a:chExt cx="249" cy="366"/>
          </a:xfrm>
        </p:grpSpPr>
        <p:sp>
          <p:nvSpPr>
            <p:cNvPr id="2066" name="Text Box 56"/>
            <p:cNvSpPr txBox="1">
              <a:spLocks noChangeArrowheads="1"/>
            </p:cNvSpPr>
            <p:nvPr/>
          </p:nvSpPr>
          <p:spPr bwMode="auto">
            <a:xfrm>
              <a:off x="1886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3</a:t>
              </a:r>
            </a:p>
            <a:p>
              <a:pPr algn="ctr"/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067" name="Line 57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2133600" y="4419600"/>
            <a:ext cx="747713" cy="581025"/>
            <a:chOff x="1344" y="2400"/>
            <a:chExt cx="471" cy="366"/>
          </a:xfrm>
        </p:grpSpPr>
        <p:sp>
          <p:nvSpPr>
            <p:cNvPr id="2064" name="Text Box 59"/>
            <p:cNvSpPr txBox="1">
              <a:spLocks noChangeArrowheads="1"/>
            </p:cNvSpPr>
            <p:nvPr/>
          </p:nvSpPr>
          <p:spPr bwMode="auto">
            <a:xfrm>
              <a:off x="1414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5</a:t>
              </a:r>
            </a:p>
            <a:p>
              <a:pPr algn="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8 x 5</a:t>
              </a:r>
            </a:p>
          </p:txBody>
        </p:sp>
        <p:sp>
          <p:nvSpPr>
            <p:cNvPr id="2065" name="Line 60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2971800" y="45402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3352800" y="4419600"/>
            <a:ext cx="452438" cy="581025"/>
            <a:chOff x="1824" y="2492"/>
            <a:chExt cx="285" cy="366"/>
          </a:xfrm>
        </p:grpSpPr>
        <p:sp>
          <p:nvSpPr>
            <p:cNvPr id="2062" name="Text Box 63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15</a:t>
              </a:r>
            </a:p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063" name="Line 64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89"/>
    </mc:Choice>
    <mc:Fallback>
      <p:transition spd="slow" advTm="13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461" grpId="0" autoUpdateAnimBg="0"/>
      <p:bldP spid="17462" grpId="0" autoUpdateAnimBg="0"/>
      <p:bldP spid="1746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5715000" y="456088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6705600" y="45402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6248400" y="4419600"/>
            <a:ext cx="395288" cy="581025"/>
            <a:chOff x="1824" y="2492"/>
            <a:chExt cx="249" cy="366"/>
          </a:xfrm>
        </p:grpSpPr>
        <p:sp>
          <p:nvSpPr>
            <p:cNvPr id="3120" name="Text Box 73"/>
            <p:cNvSpPr txBox="1">
              <a:spLocks noChangeArrowheads="1"/>
            </p:cNvSpPr>
            <p:nvPr/>
          </p:nvSpPr>
          <p:spPr bwMode="auto">
            <a:xfrm>
              <a:off x="1886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21" name="Line 74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7010400" y="4419600"/>
            <a:ext cx="747713" cy="581025"/>
            <a:chOff x="1344" y="2400"/>
            <a:chExt cx="471" cy="366"/>
          </a:xfrm>
        </p:grpSpPr>
        <p:sp>
          <p:nvSpPr>
            <p:cNvPr id="3118" name="Text Box 76"/>
            <p:cNvSpPr txBox="1">
              <a:spLocks noChangeArrowheads="1"/>
            </p:cNvSpPr>
            <p:nvPr/>
          </p:nvSpPr>
          <p:spPr bwMode="auto">
            <a:xfrm>
              <a:off x="1414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 x 8</a:t>
              </a:r>
            </a:p>
            <a:p>
              <a:pPr algn="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5 x 8</a:t>
              </a:r>
            </a:p>
          </p:txBody>
        </p:sp>
        <p:sp>
          <p:nvSpPr>
            <p:cNvPr id="3119" name="Line 77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10" name="Text Box 78"/>
          <p:cNvSpPr txBox="1">
            <a:spLocks noChangeArrowheads="1"/>
          </p:cNvSpPr>
          <p:nvPr/>
        </p:nvSpPr>
        <p:spPr bwMode="auto">
          <a:xfrm>
            <a:off x="7848600" y="45402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8229600" y="4419600"/>
            <a:ext cx="452438" cy="581025"/>
            <a:chOff x="1824" y="2492"/>
            <a:chExt cx="285" cy="366"/>
          </a:xfrm>
        </p:grpSpPr>
        <p:sp>
          <p:nvSpPr>
            <p:cNvPr id="3116" name="Text Box 80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16</a:t>
              </a:r>
            </a:p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3117" name="Line 81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2" name="Group 159"/>
          <p:cNvGrpSpPr>
            <a:grpSpLocks/>
          </p:cNvGrpSpPr>
          <p:nvPr/>
        </p:nvGrpSpPr>
        <p:grpSpPr bwMode="auto">
          <a:xfrm>
            <a:off x="838200" y="288925"/>
            <a:ext cx="7664450" cy="4711700"/>
            <a:chOff x="528" y="182"/>
            <a:chExt cx="4828" cy="2968"/>
          </a:xfrm>
        </p:grpSpPr>
        <p:sp>
          <p:nvSpPr>
            <p:cNvPr id="19465" name="Text Box 124"/>
            <p:cNvSpPr txBox="1">
              <a:spLocks noChangeArrowheads="1"/>
            </p:cNvSpPr>
            <p:nvPr/>
          </p:nvSpPr>
          <p:spPr bwMode="auto">
            <a:xfrm>
              <a:off x="816" y="182"/>
              <a:ext cx="278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2212194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u="sng">
                  <a:solidFill>
                    <a:schemeClr val="accent2"/>
                  </a:solidFill>
                  <a:latin typeface="Arial" charset="0"/>
                </a:rPr>
                <a:t>* LUYỆN TẬP THỰC HÀNH:</a:t>
              </a:r>
              <a:r>
                <a:rPr lang="en-US" sz="2500" b="1">
                  <a:solidFill>
                    <a:srgbClr val="FF3300"/>
                  </a:solidFill>
                  <a:latin typeface="Arial" charset="0"/>
                </a:rPr>
                <a:t>          </a:t>
              </a:r>
            </a:p>
          </p:txBody>
        </p:sp>
        <p:grpSp>
          <p:nvGrpSpPr>
            <p:cNvPr id="3084" name="Group 125"/>
            <p:cNvGrpSpPr>
              <a:grpSpLocks/>
            </p:cNvGrpSpPr>
            <p:nvPr/>
          </p:nvGrpSpPr>
          <p:grpSpPr bwMode="auto">
            <a:xfrm>
              <a:off x="873" y="528"/>
              <a:ext cx="4483" cy="571"/>
              <a:chOff x="873" y="528"/>
              <a:chExt cx="4483" cy="571"/>
            </a:xfrm>
          </p:grpSpPr>
          <p:sp>
            <p:nvSpPr>
              <p:cNvPr id="3109" name="Text Box 126"/>
              <p:cNvSpPr txBox="1">
                <a:spLocks noChangeArrowheads="1"/>
              </p:cNvSpPr>
              <p:nvPr/>
            </p:nvSpPr>
            <p:spPr bwMode="auto">
              <a:xfrm>
                <a:off x="873" y="576"/>
                <a:ext cx="448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Bài 3: Mai </a:t>
                </a:r>
                <a:r>
                  <a:rPr lang="vi-VN" b="1" i="1">
                    <a:solidFill>
                      <a:srgbClr val="FF3300"/>
                    </a:solidFill>
                    <a:latin typeface="Arial" charset="0"/>
                  </a:rPr>
                  <a:t>ă</a:t>
                </a: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n       cái bánh, Nam </a:t>
                </a:r>
                <a:r>
                  <a:rPr lang="vi-VN" b="1" i="1">
                    <a:solidFill>
                      <a:srgbClr val="FF3300"/>
                    </a:solidFill>
                    <a:latin typeface="Arial" charset="0"/>
                  </a:rPr>
                  <a:t>ă</a:t>
                </a: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n       cái bánh.</a:t>
                </a:r>
              </a:p>
              <a:p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Hỏi ai </a:t>
                </a:r>
                <a:r>
                  <a:rPr lang="vi-VN" b="1" i="1">
                    <a:solidFill>
                      <a:srgbClr val="FF3300"/>
                    </a:solidFill>
                    <a:latin typeface="Arial" charset="0"/>
                  </a:rPr>
                  <a:t>ă</a:t>
                </a: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n nhiều bánh h</a:t>
                </a:r>
                <a:r>
                  <a:rPr lang="vi-VN" b="1" i="1">
                    <a:solidFill>
                      <a:srgbClr val="FF3300"/>
                    </a:solidFill>
                    <a:latin typeface="Arial" charset="0"/>
                  </a:rPr>
                  <a:t>ơ</a:t>
                </a: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n?</a:t>
                </a:r>
              </a:p>
            </p:txBody>
          </p:sp>
          <p:grpSp>
            <p:nvGrpSpPr>
              <p:cNvPr id="3110" name="Group 127"/>
              <p:cNvGrpSpPr>
                <a:grpSpLocks/>
              </p:cNvGrpSpPr>
              <p:nvPr/>
            </p:nvGrpSpPr>
            <p:grpSpPr bwMode="auto">
              <a:xfrm>
                <a:off x="2160" y="528"/>
                <a:ext cx="258" cy="442"/>
                <a:chOff x="1824" y="2460"/>
                <a:chExt cx="258" cy="442"/>
              </a:xfrm>
            </p:grpSpPr>
            <p:sp>
              <p:nvSpPr>
                <p:cNvPr id="3114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1877" y="2460"/>
                  <a:ext cx="205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  <a:p>
                  <a:pPr algn="ctr"/>
                  <a:r>
                    <a:rPr lang="en-US" sz="2000" b="1">
                      <a:solidFill>
                        <a:schemeClr val="accent2"/>
                      </a:solidFill>
                      <a:latin typeface="Arial" charset="0"/>
                    </a:rPr>
                    <a:t>8</a:t>
                  </a:r>
                </a:p>
              </p:txBody>
            </p:sp>
            <p:sp>
              <p:nvSpPr>
                <p:cNvPr id="3115" name="Line 129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11" name="Group 130"/>
              <p:cNvGrpSpPr>
                <a:grpSpLocks/>
              </p:cNvGrpSpPr>
              <p:nvPr/>
            </p:nvGrpSpPr>
            <p:grpSpPr bwMode="auto">
              <a:xfrm>
                <a:off x="4062" y="528"/>
                <a:ext cx="258" cy="442"/>
                <a:chOff x="1824" y="2460"/>
                <a:chExt cx="258" cy="442"/>
              </a:xfrm>
            </p:grpSpPr>
            <p:sp>
              <p:nvSpPr>
                <p:cNvPr id="3112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1877" y="2460"/>
                  <a:ext cx="205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b="1">
                      <a:solidFill>
                        <a:schemeClr val="accent2"/>
                      </a:solidFill>
                      <a:latin typeface="Arial" charset="0"/>
                    </a:rPr>
                    <a:t>2</a:t>
                  </a:r>
                </a:p>
                <a:p>
                  <a:pPr algn="ctr"/>
                  <a:r>
                    <a:rPr lang="en-US" sz="2000" b="1">
                      <a:solidFill>
                        <a:schemeClr val="accent2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3113" name="Line 132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85" name="Group 133"/>
            <p:cNvGrpSpPr>
              <a:grpSpLocks/>
            </p:cNvGrpSpPr>
            <p:nvPr/>
          </p:nvGrpSpPr>
          <p:grpSpPr bwMode="auto">
            <a:xfrm>
              <a:off x="816" y="1168"/>
              <a:ext cx="1584" cy="1404"/>
              <a:chOff x="816" y="1168"/>
              <a:chExt cx="1584" cy="1404"/>
            </a:xfrm>
          </p:grpSpPr>
          <p:graphicFrame>
            <p:nvGraphicFramePr>
              <p:cNvPr id="3075" name="Object 134"/>
              <p:cNvGraphicFramePr>
                <a:graphicFrameLocks noChangeAspect="1"/>
              </p:cNvGraphicFramePr>
              <p:nvPr/>
            </p:nvGraphicFramePr>
            <p:xfrm>
              <a:off x="1514" y="1168"/>
              <a:ext cx="886" cy="1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Clip" r:id="rId6" imgW="1917700" imgH="2997200" progId="">
                      <p:embed/>
                    </p:oleObj>
                  </mc:Choice>
                  <mc:Fallback>
                    <p:oleObj name="Clip" r:id="rId6" imgW="1917700" imgH="2997200" progId="">
                      <p:embed/>
                      <p:pic>
                        <p:nvPicPr>
                          <p:cNvPr id="0" name="Object 1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4" y="1168"/>
                            <a:ext cx="886" cy="14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88" name="Oval 135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88" cy="59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05" name="Freeform 136"/>
              <p:cNvSpPr>
                <a:spLocks/>
              </p:cNvSpPr>
              <p:nvPr/>
            </p:nvSpPr>
            <p:spPr bwMode="auto">
              <a:xfrm>
                <a:off x="860" y="1525"/>
                <a:ext cx="571" cy="430"/>
              </a:xfrm>
              <a:custGeom>
                <a:avLst/>
                <a:gdLst>
                  <a:gd name="T0" fmla="*/ 10 w 1213"/>
                  <a:gd name="T1" fmla="*/ 11 h 902"/>
                  <a:gd name="T2" fmla="*/ 1 w 1213"/>
                  <a:gd name="T3" fmla="*/ 50 h 902"/>
                  <a:gd name="T4" fmla="*/ 9 w 1213"/>
                  <a:gd name="T5" fmla="*/ 83 h 902"/>
                  <a:gd name="T6" fmla="*/ 20 w 1213"/>
                  <a:gd name="T7" fmla="*/ 99 h 902"/>
                  <a:gd name="T8" fmla="*/ 29 w 1213"/>
                  <a:gd name="T9" fmla="*/ 107 h 902"/>
                  <a:gd name="T10" fmla="*/ 45 w 1213"/>
                  <a:gd name="T11" fmla="*/ 124 h 902"/>
                  <a:gd name="T12" fmla="*/ 61 w 1213"/>
                  <a:gd name="T13" fmla="*/ 142 h 902"/>
                  <a:gd name="T14" fmla="*/ 72 w 1213"/>
                  <a:gd name="T15" fmla="*/ 153 h 902"/>
                  <a:gd name="T16" fmla="*/ 86 w 1213"/>
                  <a:gd name="T17" fmla="*/ 169 h 902"/>
                  <a:gd name="T18" fmla="*/ 92 w 1213"/>
                  <a:gd name="T19" fmla="*/ 171 h 902"/>
                  <a:gd name="T20" fmla="*/ 98 w 1213"/>
                  <a:gd name="T21" fmla="*/ 176 h 902"/>
                  <a:gd name="T22" fmla="*/ 103 w 1213"/>
                  <a:gd name="T23" fmla="*/ 182 h 902"/>
                  <a:gd name="T24" fmla="*/ 167 w 1213"/>
                  <a:gd name="T25" fmla="*/ 198 h 902"/>
                  <a:gd name="T26" fmla="*/ 201 w 1213"/>
                  <a:gd name="T27" fmla="*/ 198 h 902"/>
                  <a:gd name="T28" fmla="*/ 208 w 1213"/>
                  <a:gd name="T29" fmla="*/ 196 h 902"/>
                  <a:gd name="T30" fmla="*/ 233 w 1213"/>
                  <a:gd name="T31" fmla="*/ 200 h 902"/>
                  <a:gd name="T32" fmla="*/ 257 w 1213"/>
                  <a:gd name="T33" fmla="*/ 195 h 902"/>
                  <a:gd name="T34" fmla="*/ 263 w 1213"/>
                  <a:gd name="T35" fmla="*/ 180 h 902"/>
                  <a:gd name="T36" fmla="*/ 266 w 1213"/>
                  <a:gd name="T37" fmla="*/ 161 h 902"/>
                  <a:gd name="T38" fmla="*/ 267 w 1213"/>
                  <a:gd name="T39" fmla="*/ 108 h 902"/>
                  <a:gd name="T40" fmla="*/ 260 w 1213"/>
                  <a:gd name="T41" fmla="*/ 91 h 902"/>
                  <a:gd name="T42" fmla="*/ 235 w 1213"/>
                  <a:gd name="T43" fmla="*/ 65 h 902"/>
                  <a:gd name="T44" fmla="*/ 229 w 1213"/>
                  <a:gd name="T45" fmla="*/ 60 h 902"/>
                  <a:gd name="T46" fmla="*/ 214 w 1213"/>
                  <a:gd name="T47" fmla="*/ 47 h 902"/>
                  <a:gd name="T48" fmla="*/ 204 w 1213"/>
                  <a:gd name="T49" fmla="*/ 42 h 902"/>
                  <a:gd name="T50" fmla="*/ 192 w 1213"/>
                  <a:gd name="T51" fmla="*/ 36 h 902"/>
                  <a:gd name="T52" fmla="*/ 181 w 1213"/>
                  <a:gd name="T53" fmla="*/ 31 h 902"/>
                  <a:gd name="T54" fmla="*/ 126 w 1213"/>
                  <a:gd name="T55" fmla="*/ 14 h 902"/>
                  <a:gd name="T56" fmla="*/ 105 w 1213"/>
                  <a:gd name="T57" fmla="*/ 10 h 902"/>
                  <a:gd name="T58" fmla="*/ 96 w 1213"/>
                  <a:gd name="T59" fmla="*/ 9 h 902"/>
                  <a:gd name="T60" fmla="*/ 36 w 1213"/>
                  <a:gd name="T61" fmla="*/ 0 h 902"/>
                  <a:gd name="T62" fmla="*/ 19 w 1213"/>
                  <a:gd name="T63" fmla="*/ 2 h 902"/>
                  <a:gd name="T64" fmla="*/ 12 w 1213"/>
                  <a:gd name="T65" fmla="*/ 4 h 902"/>
                  <a:gd name="T66" fmla="*/ 10 w 1213"/>
                  <a:gd name="T67" fmla="*/ 11 h 9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13"/>
                  <a:gd name="T103" fmla="*/ 0 h 902"/>
                  <a:gd name="T104" fmla="*/ 1213 w 1213"/>
                  <a:gd name="T105" fmla="*/ 902 h 9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13" h="902">
                    <a:moveTo>
                      <a:pt x="45" y="48"/>
                    </a:moveTo>
                    <a:cubicBezTo>
                      <a:pt x="29" y="105"/>
                      <a:pt x="19" y="162"/>
                      <a:pt x="7" y="220"/>
                    </a:cubicBezTo>
                    <a:cubicBezTo>
                      <a:pt x="9" y="255"/>
                      <a:pt x="0" y="339"/>
                      <a:pt x="41" y="364"/>
                    </a:cubicBezTo>
                    <a:cubicBezTo>
                      <a:pt x="56" y="389"/>
                      <a:pt x="74" y="412"/>
                      <a:pt x="89" y="436"/>
                    </a:cubicBezTo>
                    <a:cubicBezTo>
                      <a:pt x="99" y="451"/>
                      <a:pt x="132" y="470"/>
                      <a:pt x="132" y="470"/>
                    </a:cubicBezTo>
                    <a:cubicBezTo>
                      <a:pt x="143" y="500"/>
                      <a:pt x="176" y="532"/>
                      <a:pt x="204" y="547"/>
                    </a:cubicBezTo>
                    <a:cubicBezTo>
                      <a:pt x="215" y="578"/>
                      <a:pt x="252" y="602"/>
                      <a:pt x="276" y="624"/>
                    </a:cubicBezTo>
                    <a:cubicBezTo>
                      <a:pt x="293" y="639"/>
                      <a:pt x="311" y="654"/>
                      <a:pt x="324" y="672"/>
                    </a:cubicBezTo>
                    <a:cubicBezTo>
                      <a:pt x="341" y="695"/>
                      <a:pt x="359" y="731"/>
                      <a:pt x="386" y="744"/>
                    </a:cubicBezTo>
                    <a:cubicBezTo>
                      <a:pt x="395" y="748"/>
                      <a:pt x="405" y="750"/>
                      <a:pt x="415" y="753"/>
                    </a:cubicBezTo>
                    <a:cubicBezTo>
                      <a:pt x="424" y="762"/>
                      <a:pt x="436" y="767"/>
                      <a:pt x="444" y="777"/>
                    </a:cubicBezTo>
                    <a:cubicBezTo>
                      <a:pt x="473" y="811"/>
                      <a:pt x="422" y="774"/>
                      <a:pt x="463" y="801"/>
                    </a:cubicBezTo>
                    <a:cubicBezTo>
                      <a:pt x="529" y="902"/>
                      <a:pt x="632" y="870"/>
                      <a:pt x="751" y="873"/>
                    </a:cubicBezTo>
                    <a:cubicBezTo>
                      <a:pt x="819" y="881"/>
                      <a:pt x="810" y="882"/>
                      <a:pt x="905" y="873"/>
                    </a:cubicBezTo>
                    <a:cubicBezTo>
                      <a:pt x="916" y="872"/>
                      <a:pt x="938" y="864"/>
                      <a:pt x="938" y="864"/>
                    </a:cubicBezTo>
                    <a:cubicBezTo>
                      <a:pt x="975" y="867"/>
                      <a:pt x="1014" y="866"/>
                      <a:pt x="1049" y="878"/>
                    </a:cubicBezTo>
                    <a:cubicBezTo>
                      <a:pt x="1084" y="875"/>
                      <a:pt x="1128" y="879"/>
                      <a:pt x="1159" y="859"/>
                    </a:cubicBezTo>
                    <a:cubicBezTo>
                      <a:pt x="1177" y="832"/>
                      <a:pt x="1178" y="821"/>
                      <a:pt x="1188" y="792"/>
                    </a:cubicBezTo>
                    <a:cubicBezTo>
                      <a:pt x="1198" y="723"/>
                      <a:pt x="1192" y="750"/>
                      <a:pt x="1202" y="710"/>
                    </a:cubicBezTo>
                    <a:cubicBezTo>
                      <a:pt x="1208" y="627"/>
                      <a:pt x="1213" y="561"/>
                      <a:pt x="1207" y="475"/>
                    </a:cubicBezTo>
                    <a:cubicBezTo>
                      <a:pt x="1205" y="447"/>
                      <a:pt x="1196" y="413"/>
                      <a:pt x="1173" y="398"/>
                    </a:cubicBezTo>
                    <a:cubicBezTo>
                      <a:pt x="1157" y="364"/>
                      <a:pt x="1099" y="305"/>
                      <a:pt x="1063" y="288"/>
                    </a:cubicBezTo>
                    <a:cubicBezTo>
                      <a:pt x="1041" y="255"/>
                      <a:pt x="1068" y="290"/>
                      <a:pt x="1034" y="264"/>
                    </a:cubicBezTo>
                    <a:cubicBezTo>
                      <a:pt x="1013" y="248"/>
                      <a:pt x="991" y="219"/>
                      <a:pt x="967" y="206"/>
                    </a:cubicBezTo>
                    <a:cubicBezTo>
                      <a:pt x="952" y="198"/>
                      <a:pt x="919" y="187"/>
                      <a:pt x="919" y="187"/>
                    </a:cubicBezTo>
                    <a:cubicBezTo>
                      <a:pt x="903" y="170"/>
                      <a:pt x="888" y="165"/>
                      <a:pt x="866" y="158"/>
                    </a:cubicBezTo>
                    <a:cubicBezTo>
                      <a:pt x="851" y="147"/>
                      <a:pt x="836" y="140"/>
                      <a:pt x="818" y="134"/>
                    </a:cubicBezTo>
                    <a:cubicBezTo>
                      <a:pt x="765" y="96"/>
                      <a:pt x="633" y="80"/>
                      <a:pt x="569" y="62"/>
                    </a:cubicBezTo>
                    <a:cubicBezTo>
                      <a:pt x="499" y="42"/>
                      <a:pt x="594" y="59"/>
                      <a:pt x="473" y="43"/>
                    </a:cubicBezTo>
                    <a:cubicBezTo>
                      <a:pt x="460" y="41"/>
                      <a:pt x="434" y="38"/>
                      <a:pt x="434" y="38"/>
                    </a:cubicBezTo>
                    <a:cubicBezTo>
                      <a:pt x="350" y="8"/>
                      <a:pt x="248" y="7"/>
                      <a:pt x="161" y="0"/>
                    </a:cubicBezTo>
                    <a:cubicBezTo>
                      <a:pt x="144" y="2"/>
                      <a:pt x="103" y="4"/>
                      <a:pt x="84" y="9"/>
                    </a:cubicBezTo>
                    <a:cubicBezTo>
                      <a:pt x="74" y="11"/>
                      <a:pt x="55" y="19"/>
                      <a:pt x="55" y="19"/>
                    </a:cubicBezTo>
                    <a:cubicBezTo>
                      <a:pt x="53" y="26"/>
                      <a:pt x="45" y="64"/>
                      <a:pt x="45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Oval 137"/>
              <p:cNvSpPr>
                <a:spLocks noChangeArrowheads="1"/>
              </p:cNvSpPr>
              <p:nvPr/>
            </p:nvSpPr>
            <p:spPr bwMode="auto">
              <a:xfrm>
                <a:off x="816" y="1626"/>
                <a:ext cx="599" cy="607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3107" name="Text Box 138"/>
              <p:cNvSpPr txBox="1">
                <a:spLocks noChangeArrowheads="1"/>
              </p:cNvSpPr>
              <p:nvPr/>
            </p:nvSpPr>
            <p:spPr bwMode="auto">
              <a:xfrm>
                <a:off x="1069" y="1648"/>
                <a:ext cx="18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/>
                <a:r>
                  <a:rPr lang="en-US" sz="15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3108" name="Line 139"/>
              <p:cNvSpPr>
                <a:spLocks noChangeShapeType="1"/>
              </p:cNvSpPr>
              <p:nvPr/>
            </p:nvSpPr>
            <p:spPr bwMode="auto">
              <a:xfrm>
                <a:off x="1080" y="1816"/>
                <a:ext cx="1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6" name="Group 140"/>
            <p:cNvGrpSpPr>
              <a:grpSpLocks/>
            </p:cNvGrpSpPr>
            <p:nvPr/>
          </p:nvGrpSpPr>
          <p:grpSpPr bwMode="auto">
            <a:xfrm>
              <a:off x="3870" y="1152"/>
              <a:ext cx="1314" cy="1366"/>
              <a:chOff x="3870" y="1152"/>
              <a:chExt cx="1314" cy="1366"/>
            </a:xfrm>
          </p:grpSpPr>
          <p:graphicFrame>
            <p:nvGraphicFramePr>
              <p:cNvPr id="3074" name="Object 141"/>
              <p:cNvGraphicFramePr>
                <a:graphicFrameLocks noChangeAspect="1"/>
              </p:cNvGraphicFramePr>
              <p:nvPr/>
            </p:nvGraphicFramePr>
            <p:xfrm>
              <a:off x="4535" y="1152"/>
              <a:ext cx="649" cy="1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" name="Clip" r:id="rId8" imgW="1384300" imgH="2997200" progId="">
                      <p:embed/>
                    </p:oleObj>
                  </mc:Choice>
                  <mc:Fallback>
                    <p:oleObj name="Clip" r:id="rId8" imgW="1384300" imgH="2997200" progId="">
                      <p:embed/>
                      <p:pic>
                        <p:nvPicPr>
                          <p:cNvPr id="0" name="Object 1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5" y="1152"/>
                            <a:ext cx="649" cy="1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82" name="Oval 142"/>
              <p:cNvSpPr>
                <a:spLocks noChangeArrowheads="1"/>
              </p:cNvSpPr>
              <p:nvPr/>
            </p:nvSpPr>
            <p:spPr bwMode="auto">
              <a:xfrm>
                <a:off x="3889" y="1689"/>
                <a:ext cx="605" cy="5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71842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83" name="Freeform 143"/>
              <p:cNvSpPr>
                <a:spLocks/>
              </p:cNvSpPr>
              <p:nvPr/>
            </p:nvSpPr>
            <p:spPr bwMode="auto">
              <a:xfrm>
                <a:off x="3870" y="1654"/>
                <a:ext cx="641" cy="345"/>
              </a:xfrm>
              <a:custGeom>
                <a:avLst/>
                <a:gdLst>
                  <a:gd name="T0" fmla="*/ 160 w 1322"/>
                  <a:gd name="T1" fmla="*/ 16 h 732"/>
                  <a:gd name="T2" fmla="*/ 38 w 1322"/>
                  <a:gd name="T3" fmla="*/ 93 h 732"/>
                  <a:gd name="T4" fmla="*/ 22 w 1322"/>
                  <a:gd name="T5" fmla="*/ 103 h 732"/>
                  <a:gd name="T6" fmla="*/ 1 w 1322"/>
                  <a:gd name="T7" fmla="*/ 134 h 732"/>
                  <a:gd name="T8" fmla="*/ 17 w 1322"/>
                  <a:gd name="T9" fmla="*/ 222 h 732"/>
                  <a:gd name="T10" fmla="*/ 38 w 1322"/>
                  <a:gd name="T11" fmla="*/ 252 h 732"/>
                  <a:gd name="T12" fmla="*/ 70 w 1322"/>
                  <a:gd name="T13" fmla="*/ 257 h 732"/>
                  <a:gd name="T14" fmla="*/ 101 w 1322"/>
                  <a:gd name="T15" fmla="*/ 268 h 732"/>
                  <a:gd name="T16" fmla="*/ 117 w 1322"/>
                  <a:gd name="T17" fmla="*/ 273 h 732"/>
                  <a:gd name="T18" fmla="*/ 212 w 1322"/>
                  <a:gd name="T19" fmla="*/ 314 h 732"/>
                  <a:gd name="T20" fmla="*/ 292 w 1322"/>
                  <a:gd name="T21" fmla="*/ 335 h 732"/>
                  <a:gd name="T22" fmla="*/ 392 w 1322"/>
                  <a:gd name="T23" fmla="*/ 324 h 732"/>
                  <a:gd name="T24" fmla="*/ 461 w 1322"/>
                  <a:gd name="T25" fmla="*/ 298 h 732"/>
                  <a:gd name="T26" fmla="*/ 556 w 1322"/>
                  <a:gd name="T27" fmla="*/ 283 h 732"/>
                  <a:gd name="T28" fmla="*/ 572 w 1322"/>
                  <a:gd name="T29" fmla="*/ 268 h 732"/>
                  <a:gd name="T30" fmla="*/ 604 w 1322"/>
                  <a:gd name="T31" fmla="*/ 257 h 732"/>
                  <a:gd name="T32" fmla="*/ 614 w 1322"/>
                  <a:gd name="T33" fmla="*/ 242 h 732"/>
                  <a:gd name="T34" fmla="*/ 630 w 1322"/>
                  <a:gd name="T35" fmla="*/ 237 h 732"/>
                  <a:gd name="T36" fmla="*/ 641 w 1322"/>
                  <a:gd name="T37" fmla="*/ 206 h 732"/>
                  <a:gd name="T38" fmla="*/ 572 w 1322"/>
                  <a:gd name="T39" fmla="*/ 108 h 732"/>
                  <a:gd name="T40" fmla="*/ 419 w 1322"/>
                  <a:gd name="T41" fmla="*/ 21 h 732"/>
                  <a:gd name="T42" fmla="*/ 334 w 1322"/>
                  <a:gd name="T43" fmla="*/ 0 h 732"/>
                  <a:gd name="T44" fmla="*/ 207 w 1322"/>
                  <a:gd name="T45" fmla="*/ 5 h 732"/>
                  <a:gd name="T46" fmla="*/ 176 w 1322"/>
                  <a:gd name="T47" fmla="*/ 10 h 732"/>
                  <a:gd name="T48" fmla="*/ 165 w 1322"/>
                  <a:gd name="T49" fmla="*/ 26 h 732"/>
                  <a:gd name="T50" fmla="*/ 160 w 1322"/>
                  <a:gd name="T51" fmla="*/ 16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22" h="732">
                    <a:moveTo>
                      <a:pt x="329" y="33"/>
                    </a:moveTo>
                    <a:cubicBezTo>
                      <a:pt x="233" y="65"/>
                      <a:pt x="176" y="164"/>
                      <a:pt x="78" y="197"/>
                    </a:cubicBezTo>
                    <a:cubicBezTo>
                      <a:pt x="67" y="204"/>
                      <a:pt x="55" y="209"/>
                      <a:pt x="46" y="219"/>
                    </a:cubicBezTo>
                    <a:cubicBezTo>
                      <a:pt x="29" y="239"/>
                      <a:pt x="2" y="284"/>
                      <a:pt x="2" y="284"/>
                    </a:cubicBezTo>
                    <a:cubicBezTo>
                      <a:pt x="15" y="427"/>
                      <a:pt x="0" y="366"/>
                      <a:pt x="35" y="470"/>
                    </a:cubicBezTo>
                    <a:cubicBezTo>
                      <a:pt x="43" y="495"/>
                      <a:pt x="52" y="531"/>
                      <a:pt x="78" y="535"/>
                    </a:cubicBezTo>
                    <a:cubicBezTo>
                      <a:pt x="100" y="539"/>
                      <a:pt x="122" y="542"/>
                      <a:pt x="144" y="546"/>
                    </a:cubicBezTo>
                    <a:cubicBezTo>
                      <a:pt x="166" y="553"/>
                      <a:pt x="187" y="561"/>
                      <a:pt x="209" y="568"/>
                    </a:cubicBezTo>
                    <a:cubicBezTo>
                      <a:pt x="220" y="572"/>
                      <a:pt x="242" y="579"/>
                      <a:pt x="242" y="579"/>
                    </a:cubicBezTo>
                    <a:cubicBezTo>
                      <a:pt x="290" y="649"/>
                      <a:pt x="360" y="655"/>
                      <a:pt x="438" y="666"/>
                    </a:cubicBezTo>
                    <a:cubicBezTo>
                      <a:pt x="500" y="697"/>
                      <a:pt x="529" y="701"/>
                      <a:pt x="602" y="710"/>
                    </a:cubicBezTo>
                    <a:cubicBezTo>
                      <a:pt x="673" y="732"/>
                      <a:pt x="747" y="729"/>
                      <a:pt x="809" y="688"/>
                    </a:cubicBezTo>
                    <a:cubicBezTo>
                      <a:pt x="831" y="623"/>
                      <a:pt x="881" y="641"/>
                      <a:pt x="951" y="633"/>
                    </a:cubicBezTo>
                    <a:cubicBezTo>
                      <a:pt x="1024" y="615"/>
                      <a:pt x="1063" y="608"/>
                      <a:pt x="1147" y="600"/>
                    </a:cubicBezTo>
                    <a:cubicBezTo>
                      <a:pt x="1158" y="589"/>
                      <a:pt x="1167" y="575"/>
                      <a:pt x="1180" y="568"/>
                    </a:cubicBezTo>
                    <a:cubicBezTo>
                      <a:pt x="1200" y="557"/>
                      <a:pt x="1246" y="546"/>
                      <a:pt x="1246" y="546"/>
                    </a:cubicBezTo>
                    <a:cubicBezTo>
                      <a:pt x="1253" y="535"/>
                      <a:pt x="1257" y="521"/>
                      <a:pt x="1267" y="513"/>
                    </a:cubicBezTo>
                    <a:cubicBezTo>
                      <a:pt x="1276" y="506"/>
                      <a:pt x="1293" y="511"/>
                      <a:pt x="1300" y="502"/>
                    </a:cubicBezTo>
                    <a:cubicBezTo>
                      <a:pt x="1313" y="483"/>
                      <a:pt x="1322" y="437"/>
                      <a:pt x="1322" y="437"/>
                    </a:cubicBezTo>
                    <a:cubicBezTo>
                      <a:pt x="1308" y="323"/>
                      <a:pt x="1302" y="267"/>
                      <a:pt x="1180" y="230"/>
                    </a:cubicBezTo>
                    <a:cubicBezTo>
                      <a:pt x="1077" y="161"/>
                      <a:pt x="987" y="69"/>
                      <a:pt x="864" y="44"/>
                    </a:cubicBezTo>
                    <a:cubicBezTo>
                      <a:pt x="807" y="6"/>
                      <a:pt x="760" y="8"/>
                      <a:pt x="689" y="0"/>
                    </a:cubicBezTo>
                    <a:cubicBezTo>
                      <a:pt x="602" y="4"/>
                      <a:pt x="514" y="5"/>
                      <a:pt x="427" y="11"/>
                    </a:cubicBezTo>
                    <a:cubicBezTo>
                      <a:pt x="405" y="12"/>
                      <a:pt x="382" y="12"/>
                      <a:pt x="362" y="22"/>
                    </a:cubicBezTo>
                    <a:cubicBezTo>
                      <a:pt x="350" y="28"/>
                      <a:pt x="353" y="51"/>
                      <a:pt x="340" y="55"/>
                    </a:cubicBezTo>
                    <a:cubicBezTo>
                      <a:pt x="332" y="58"/>
                      <a:pt x="333" y="40"/>
                      <a:pt x="329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1" name="Oval 144"/>
              <p:cNvSpPr>
                <a:spLocks noChangeArrowheads="1"/>
              </p:cNvSpPr>
              <p:nvPr/>
            </p:nvSpPr>
            <p:spPr bwMode="auto">
              <a:xfrm>
                <a:off x="3898" y="1702"/>
                <a:ext cx="607" cy="590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3102" name="Text Box 145"/>
              <p:cNvSpPr txBox="1">
                <a:spLocks noChangeArrowheads="1"/>
              </p:cNvSpPr>
              <p:nvPr/>
            </p:nvSpPr>
            <p:spPr bwMode="auto">
              <a:xfrm>
                <a:off x="4152" y="1726"/>
                <a:ext cx="18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/>
                <a:r>
                  <a:rPr lang="en-US" sz="15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3103" name="Line 146"/>
              <p:cNvSpPr>
                <a:spLocks noChangeShapeType="1"/>
              </p:cNvSpPr>
              <p:nvPr/>
            </p:nvSpPr>
            <p:spPr bwMode="auto">
              <a:xfrm>
                <a:off x="4165" y="1896"/>
                <a:ext cx="1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7" name="Text Box 147"/>
            <p:cNvSpPr txBox="1">
              <a:spLocks noChangeArrowheads="1"/>
            </p:cNvSpPr>
            <p:nvPr/>
          </p:nvSpPr>
          <p:spPr bwMode="auto">
            <a:xfrm>
              <a:off x="528" y="2873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Arial" charset="0"/>
                  <a:sym typeface="Wingdings" pitchFamily="2" charset="2"/>
                </a:rPr>
                <a:t>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3088" name="Text Box 148"/>
            <p:cNvSpPr txBox="1">
              <a:spLocks noChangeArrowheads="1"/>
            </p:cNvSpPr>
            <p:nvPr/>
          </p:nvSpPr>
          <p:spPr bwMode="auto">
            <a:xfrm>
              <a:off x="1152" y="286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=            </a:t>
              </a:r>
            </a:p>
          </p:txBody>
        </p:sp>
        <p:grpSp>
          <p:nvGrpSpPr>
            <p:cNvPr id="3089" name="Group 149"/>
            <p:cNvGrpSpPr>
              <a:grpSpLocks/>
            </p:cNvGrpSpPr>
            <p:nvPr/>
          </p:nvGrpSpPr>
          <p:grpSpPr bwMode="auto">
            <a:xfrm>
              <a:off x="864" y="2784"/>
              <a:ext cx="249" cy="366"/>
              <a:chOff x="1824" y="2492"/>
              <a:chExt cx="249" cy="366"/>
            </a:xfrm>
          </p:grpSpPr>
          <p:sp>
            <p:nvSpPr>
              <p:cNvPr id="3097" name="Text Box 150"/>
              <p:cNvSpPr txBox="1">
                <a:spLocks noChangeArrowheads="1"/>
              </p:cNvSpPr>
              <p:nvPr/>
            </p:nvSpPr>
            <p:spPr bwMode="auto">
              <a:xfrm>
                <a:off x="1886" y="2492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pPr algn="ctr"/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3098" name="Line 151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0" name="Group 152"/>
            <p:cNvGrpSpPr>
              <a:grpSpLocks/>
            </p:cNvGrpSpPr>
            <p:nvPr/>
          </p:nvGrpSpPr>
          <p:grpSpPr bwMode="auto">
            <a:xfrm>
              <a:off x="1344" y="2784"/>
              <a:ext cx="471" cy="366"/>
              <a:chOff x="1344" y="2400"/>
              <a:chExt cx="471" cy="366"/>
            </a:xfrm>
          </p:grpSpPr>
          <p:sp>
            <p:nvSpPr>
              <p:cNvPr id="3095" name="Text Box 153"/>
              <p:cNvSpPr txBox="1">
                <a:spLocks noChangeArrowheads="1"/>
              </p:cNvSpPr>
              <p:nvPr/>
            </p:nvSpPr>
            <p:spPr bwMode="auto">
              <a:xfrm>
                <a:off x="1414" y="2400"/>
                <a:ext cx="40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3 x 5</a:t>
                </a:r>
              </a:p>
              <a:p>
                <a:pPr algn="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8 x 5</a:t>
                </a:r>
              </a:p>
            </p:txBody>
          </p:sp>
          <p:sp>
            <p:nvSpPr>
              <p:cNvPr id="3096" name="Line 154"/>
              <p:cNvSpPr>
                <a:spLocks noChangeShapeType="1"/>
              </p:cNvSpPr>
              <p:nvPr/>
            </p:nvSpPr>
            <p:spPr bwMode="auto">
              <a:xfrm>
                <a:off x="1344" y="258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1" name="Text Box 155"/>
            <p:cNvSpPr txBox="1">
              <a:spLocks noChangeArrowheads="1"/>
            </p:cNvSpPr>
            <p:nvPr/>
          </p:nvSpPr>
          <p:spPr bwMode="auto">
            <a:xfrm>
              <a:off x="1872" y="286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=            </a:t>
              </a:r>
            </a:p>
          </p:txBody>
        </p:sp>
        <p:grpSp>
          <p:nvGrpSpPr>
            <p:cNvPr id="3092" name="Group 156"/>
            <p:cNvGrpSpPr>
              <a:grpSpLocks/>
            </p:cNvGrpSpPr>
            <p:nvPr/>
          </p:nvGrpSpPr>
          <p:grpSpPr bwMode="auto">
            <a:xfrm>
              <a:off x="2112" y="2784"/>
              <a:ext cx="285" cy="366"/>
              <a:chOff x="1824" y="2492"/>
              <a:chExt cx="285" cy="366"/>
            </a:xfrm>
          </p:grpSpPr>
          <p:sp>
            <p:nvSpPr>
              <p:cNvPr id="3093" name="Text Box 157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2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15</a:t>
                </a:r>
              </a:p>
              <a:p>
                <a:pPr algn="ct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3094" name="Line 15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1"/>
    </mc:Choice>
    <mc:Fallback>
      <p:transition spd="slow" advTm="4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502" grpId="0" autoUpdateAnimBg="0"/>
      <p:bldP spid="18503" grpId="0" autoUpdateAnimBg="0"/>
      <p:bldP spid="185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13502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So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sánh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hai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phân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số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khác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mẫu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số</a:t>
            </a:r>
            <a:endParaRPr lang="en-US" sz="4000" b="1" dirty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2438" y="1868269"/>
            <a:ext cx="4356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TOÁN ÔN TUẦN 22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6"/>
    </mc:Choice>
    <mc:Fallback>
      <p:transition spd="slow" advTm="2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3400425" y="5089525"/>
            <a:ext cx="3152775" cy="701675"/>
            <a:chOff x="834" y="655"/>
            <a:chExt cx="1986" cy="442"/>
          </a:xfrm>
        </p:grpSpPr>
        <p:sp>
          <p:nvSpPr>
            <p:cNvPr id="4149" name="Text Box 60"/>
            <p:cNvSpPr txBox="1">
              <a:spLocks noChangeArrowheads="1"/>
            </p:cNvSpPr>
            <p:nvPr/>
          </p:nvSpPr>
          <p:spPr bwMode="auto">
            <a:xfrm>
              <a:off x="1632" y="764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nên          </a:t>
              </a:r>
            </a:p>
          </p:txBody>
        </p:sp>
        <p:grpSp>
          <p:nvGrpSpPr>
            <p:cNvPr id="4150" name="Group 61"/>
            <p:cNvGrpSpPr>
              <a:grpSpLocks/>
            </p:cNvGrpSpPr>
            <p:nvPr/>
          </p:nvGrpSpPr>
          <p:grpSpPr bwMode="auto">
            <a:xfrm>
              <a:off x="834" y="655"/>
              <a:ext cx="303" cy="442"/>
              <a:chOff x="1824" y="2460"/>
              <a:chExt cx="303" cy="442"/>
            </a:xfrm>
          </p:grpSpPr>
          <p:sp>
            <p:nvSpPr>
              <p:cNvPr id="4162" name="Text Box 62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15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4163" name="Line 63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51" name="Group 64"/>
            <p:cNvGrpSpPr>
              <a:grpSpLocks/>
            </p:cNvGrpSpPr>
            <p:nvPr/>
          </p:nvGrpSpPr>
          <p:grpSpPr bwMode="auto">
            <a:xfrm>
              <a:off x="1314" y="655"/>
              <a:ext cx="303" cy="442"/>
              <a:chOff x="1824" y="2460"/>
              <a:chExt cx="303" cy="442"/>
            </a:xfrm>
          </p:grpSpPr>
          <p:sp>
            <p:nvSpPr>
              <p:cNvPr id="4160" name="Text Box 65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16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4161" name="Line 66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52" name="Text Box 67"/>
            <p:cNvSpPr txBox="1">
              <a:spLocks noChangeArrowheads="1"/>
            </p:cNvSpPr>
            <p:nvPr/>
          </p:nvSpPr>
          <p:spPr bwMode="auto">
            <a:xfrm>
              <a:off x="1104" y="7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grpSp>
          <p:nvGrpSpPr>
            <p:cNvPr id="4153" name="Group 68"/>
            <p:cNvGrpSpPr>
              <a:grpSpLocks/>
            </p:cNvGrpSpPr>
            <p:nvPr/>
          </p:nvGrpSpPr>
          <p:grpSpPr bwMode="auto">
            <a:xfrm>
              <a:off x="2082" y="655"/>
              <a:ext cx="258" cy="442"/>
              <a:chOff x="1824" y="2460"/>
              <a:chExt cx="258" cy="442"/>
            </a:xfrm>
          </p:grpSpPr>
          <p:sp>
            <p:nvSpPr>
              <p:cNvPr id="4158" name="Text Box 69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4159" name="Line 70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54" name="Group 71"/>
            <p:cNvGrpSpPr>
              <a:grpSpLocks/>
            </p:cNvGrpSpPr>
            <p:nvPr/>
          </p:nvGrpSpPr>
          <p:grpSpPr bwMode="auto">
            <a:xfrm>
              <a:off x="2562" y="655"/>
              <a:ext cx="258" cy="442"/>
              <a:chOff x="1824" y="2460"/>
              <a:chExt cx="258" cy="442"/>
            </a:xfrm>
          </p:grpSpPr>
          <p:sp>
            <p:nvSpPr>
              <p:cNvPr id="4156" name="Text Box 72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4157" name="Line 73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55" name="Text Box 74"/>
            <p:cNvSpPr txBox="1">
              <a:spLocks noChangeArrowheads="1"/>
            </p:cNvSpPr>
            <p:nvPr/>
          </p:nvSpPr>
          <p:spPr bwMode="auto">
            <a:xfrm>
              <a:off x="2352" y="7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</p:grpSp>
      <p:sp>
        <p:nvSpPr>
          <p:cNvPr id="19587" name="Text Box 131"/>
          <p:cNvSpPr txBox="1">
            <a:spLocks noChangeArrowheads="1"/>
          </p:cNvSpPr>
          <p:nvPr/>
        </p:nvSpPr>
        <p:spPr bwMode="auto">
          <a:xfrm>
            <a:off x="1905000" y="5964238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Arial" charset="0"/>
              </a:rPr>
              <a:t>Vậy: Bạn Nam </a:t>
            </a:r>
            <a:r>
              <a:rPr lang="vi-VN" sz="20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n nhiều bánh h</a:t>
            </a:r>
            <a:r>
              <a:rPr lang="vi-VN" sz="2000" b="1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n bạn Mai.          </a:t>
            </a:r>
          </a:p>
        </p:txBody>
      </p:sp>
      <p:grpSp>
        <p:nvGrpSpPr>
          <p:cNvPr id="4102" name="Group 194"/>
          <p:cNvGrpSpPr>
            <a:grpSpLocks/>
          </p:cNvGrpSpPr>
          <p:nvPr/>
        </p:nvGrpSpPr>
        <p:grpSpPr bwMode="auto">
          <a:xfrm>
            <a:off x="838200" y="288925"/>
            <a:ext cx="7843838" cy="4711700"/>
            <a:chOff x="528" y="182"/>
            <a:chExt cx="4941" cy="2968"/>
          </a:xfrm>
        </p:grpSpPr>
        <p:sp>
          <p:nvSpPr>
            <p:cNvPr id="4103" name="Text Box 146"/>
            <p:cNvSpPr txBox="1">
              <a:spLocks noChangeArrowheads="1"/>
            </p:cNvSpPr>
            <p:nvPr/>
          </p:nvSpPr>
          <p:spPr bwMode="auto">
            <a:xfrm>
              <a:off x="3600" y="2873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Arial" charset="0"/>
                  <a:sym typeface="Wingdings" pitchFamily="2" charset="2"/>
                </a:rPr>
                <a:t>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4104" name="Text Box 147"/>
            <p:cNvSpPr txBox="1">
              <a:spLocks noChangeArrowheads="1"/>
            </p:cNvSpPr>
            <p:nvPr/>
          </p:nvSpPr>
          <p:spPr bwMode="auto">
            <a:xfrm>
              <a:off x="4224" y="286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=            </a:t>
              </a:r>
            </a:p>
          </p:txBody>
        </p:sp>
        <p:grpSp>
          <p:nvGrpSpPr>
            <p:cNvPr id="4105" name="Group 148"/>
            <p:cNvGrpSpPr>
              <a:grpSpLocks/>
            </p:cNvGrpSpPr>
            <p:nvPr/>
          </p:nvGrpSpPr>
          <p:grpSpPr bwMode="auto">
            <a:xfrm>
              <a:off x="3936" y="2784"/>
              <a:ext cx="249" cy="366"/>
              <a:chOff x="1824" y="2492"/>
              <a:chExt cx="249" cy="366"/>
            </a:xfrm>
          </p:grpSpPr>
          <p:sp>
            <p:nvSpPr>
              <p:cNvPr id="4147" name="Text Box 149"/>
              <p:cNvSpPr txBox="1">
                <a:spLocks noChangeArrowheads="1"/>
              </p:cNvSpPr>
              <p:nvPr/>
            </p:nvSpPr>
            <p:spPr bwMode="auto">
              <a:xfrm>
                <a:off x="1886" y="2492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  <a:p>
                <a:pPr algn="ctr"/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4148" name="Line 150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6" name="Group 151"/>
            <p:cNvGrpSpPr>
              <a:grpSpLocks/>
            </p:cNvGrpSpPr>
            <p:nvPr/>
          </p:nvGrpSpPr>
          <p:grpSpPr bwMode="auto">
            <a:xfrm>
              <a:off x="4416" y="2784"/>
              <a:ext cx="471" cy="366"/>
              <a:chOff x="1344" y="2400"/>
              <a:chExt cx="471" cy="366"/>
            </a:xfrm>
          </p:grpSpPr>
          <p:sp>
            <p:nvSpPr>
              <p:cNvPr id="4145" name="Text Box 152"/>
              <p:cNvSpPr txBox="1">
                <a:spLocks noChangeArrowheads="1"/>
              </p:cNvSpPr>
              <p:nvPr/>
            </p:nvSpPr>
            <p:spPr bwMode="auto">
              <a:xfrm>
                <a:off x="1414" y="2400"/>
                <a:ext cx="40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2 x 8</a:t>
                </a:r>
              </a:p>
              <a:p>
                <a:pPr algn="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5 x 8</a:t>
                </a:r>
              </a:p>
            </p:txBody>
          </p:sp>
          <p:sp>
            <p:nvSpPr>
              <p:cNvPr id="4146" name="Line 153"/>
              <p:cNvSpPr>
                <a:spLocks noChangeShapeType="1"/>
              </p:cNvSpPr>
              <p:nvPr/>
            </p:nvSpPr>
            <p:spPr bwMode="auto">
              <a:xfrm>
                <a:off x="1344" y="258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7" name="Text Box 154"/>
            <p:cNvSpPr txBox="1">
              <a:spLocks noChangeArrowheads="1"/>
            </p:cNvSpPr>
            <p:nvPr/>
          </p:nvSpPr>
          <p:spPr bwMode="auto">
            <a:xfrm>
              <a:off x="4944" y="286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=            </a:t>
              </a:r>
            </a:p>
          </p:txBody>
        </p:sp>
        <p:grpSp>
          <p:nvGrpSpPr>
            <p:cNvPr id="4108" name="Group 155"/>
            <p:cNvGrpSpPr>
              <a:grpSpLocks/>
            </p:cNvGrpSpPr>
            <p:nvPr/>
          </p:nvGrpSpPr>
          <p:grpSpPr bwMode="auto">
            <a:xfrm>
              <a:off x="5184" y="2784"/>
              <a:ext cx="285" cy="366"/>
              <a:chOff x="1824" y="2492"/>
              <a:chExt cx="285" cy="366"/>
            </a:xfrm>
          </p:grpSpPr>
          <p:sp>
            <p:nvSpPr>
              <p:cNvPr id="4143" name="Text Box 156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2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16</a:t>
                </a:r>
              </a:p>
              <a:p>
                <a:pPr algn="ct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4144" name="Line 157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9" name="Group 158"/>
            <p:cNvGrpSpPr>
              <a:grpSpLocks/>
            </p:cNvGrpSpPr>
            <p:nvPr/>
          </p:nvGrpSpPr>
          <p:grpSpPr bwMode="auto">
            <a:xfrm>
              <a:off x="528" y="182"/>
              <a:ext cx="4828" cy="2968"/>
              <a:chOff x="528" y="182"/>
              <a:chExt cx="4828" cy="2968"/>
            </a:xfrm>
          </p:grpSpPr>
          <p:sp>
            <p:nvSpPr>
              <p:cNvPr id="20492" name="Text Box 159"/>
              <p:cNvSpPr txBox="1">
                <a:spLocks noChangeArrowheads="1"/>
              </p:cNvSpPr>
              <p:nvPr/>
            </p:nvSpPr>
            <p:spPr bwMode="auto">
              <a:xfrm>
                <a:off x="816" y="182"/>
                <a:ext cx="278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63500" dir="2212194" algn="ctr" rotWithShape="0">
                  <a:srgbClr val="FFFF66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500" b="1" u="sng">
                    <a:solidFill>
                      <a:schemeClr val="accent2"/>
                    </a:solidFill>
                    <a:latin typeface="Arial" charset="0"/>
                  </a:rPr>
                  <a:t>* LUYỆN TẬP THỰC HÀNH:</a:t>
                </a:r>
                <a:r>
                  <a:rPr lang="en-US" sz="2500" b="1">
                    <a:solidFill>
                      <a:srgbClr val="FF3300"/>
                    </a:solidFill>
                    <a:latin typeface="Arial" charset="0"/>
                  </a:rPr>
                  <a:t>          </a:t>
                </a:r>
              </a:p>
            </p:txBody>
          </p:sp>
          <p:grpSp>
            <p:nvGrpSpPr>
              <p:cNvPr id="4111" name="Group 160"/>
              <p:cNvGrpSpPr>
                <a:grpSpLocks/>
              </p:cNvGrpSpPr>
              <p:nvPr/>
            </p:nvGrpSpPr>
            <p:grpSpPr bwMode="auto">
              <a:xfrm>
                <a:off x="873" y="528"/>
                <a:ext cx="4483" cy="571"/>
                <a:chOff x="873" y="528"/>
                <a:chExt cx="4483" cy="571"/>
              </a:xfrm>
            </p:grpSpPr>
            <p:sp>
              <p:nvSpPr>
                <p:cNvPr id="4136" name="Text Box 161"/>
                <p:cNvSpPr txBox="1">
                  <a:spLocks noChangeArrowheads="1"/>
                </p:cNvSpPr>
                <p:nvPr/>
              </p:nvSpPr>
              <p:spPr bwMode="auto">
                <a:xfrm>
                  <a:off x="873" y="576"/>
                  <a:ext cx="4483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Bài 3: Mai </a:t>
                  </a:r>
                  <a:r>
                    <a:rPr lang="vi-VN" b="1" i="1">
                      <a:solidFill>
                        <a:srgbClr val="FF3300"/>
                      </a:solidFill>
                      <a:latin typeface="Arial" charset="0"/>
                    </a:rPr>
                    <a:t>ă</a:t>
                  </a: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n       cái bánh, Nam </a:t>
                  </a:r>
                  <a:r>
                    <a:rPr lang="vi-VN" b="1" i="1">
                      <a:solidFill>
                        <a:srgbClr val="FF3300"/>
                      </a:solidFill>
                      <a:latin typeface="Arial" charset="0"/>
                    </a:rPr>
                    <a:t>ă</a:t>
                  </a: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n       cái bánh.</a:t>
                  </a:r>
                </a:p>
                <a:p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Hỏi ai </a:t>
                  </a:r>
                  <a:r>
                    <a:rPr lang="vi-VN" b="1" i="1">
                      <a:solidFill>
                        <a:srgbClr val="FF3300"/>
                      </a:solidFill>
                      <a:latin typeface="Arial" charset="0"/>
                    </a:rPr>
                    <a:t>ă</a:t>
                  </a: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n nhiều bánh h</a:t>
                  </a:r>
                  <a:r>
                    <a:rPr lang="vi-VN" b="1" i="1">
                      <a:solidFill>
                        <a:srgbClr val="FF3300"/>
                      </a:solidFill>
                      <a:latin typeface="Arial" charset="0"/>
                    </a:rPr>
                    <a:t>ơ</a:t>
                  </a: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n?</a:t>
                  </a:r>
                </a:p>
              </p:txBody>
            </p:sp>
            <p:grpSp>
              <p:nvGrpSpPr>
                <p:cNvPr id="4137" name="Group 162"/>
                <p:cNvGrpSpPr>
                  <a:grpSpLocks/>
                </p:cNvGrpSpPr>
                <p:nvPr/>
              </p:nvGrpSpPr>
              <p:grpSpPr bwMode="auto">
                <a:xfrm>
                  <a:off x="2160" y="528"/>
                  <a:ext cx="258" cy="442"/>
                  <a:chOff x="1824" y="2460"/>
                  <a:chExt cx="258" cy="442"/>
                </a:xfrm>
              </p:grpSpPr>
              <p:sp>
                <p:nvSpPr>
                  <p:cNvPr id="4141" name="Text Box 1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  <a:p>
                    <a:pPr algn="ctr"/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8</a:t>
                    </a:r>
                  </a:p>
                </p:txBody>
              </p:sp>
              <p:sp>
                <p:nvSpPr>
                  <p:cNvPr id="4142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8" name="Group 165"/>
                <p:cNvGrpSpPr>
                  <a:grpSpLocks/>
                </p:cNvGrpSpPr>
                <p:nvPr/>
              </p:nvGrpSpPr>
              <p:grpSpPr bwMode="auto">
                <a:xfrm>
                  <a:off x="4062" y="528"/>
                  <a:ext cx="258" cy="442"/>
                  <a:chOff x="1824" y="2460"/>
                  <a:chExt cx="258" cy="442"/>
                </a:xfrm>
              </p:grpSpPr>
              <p:sp>
                <p:nvSpPr>
                  <p:cNvPr id="4139" name="Text Box 1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2</a:t>
                    </a:r>
                  </a:p>
                  <a:p>
                    <a:pPr algn="ctr"/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4140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2" name="Group 168"/>
              <p:cNvGrpSpPr>
                <a:grpSpLocks/>
              </p:cNvGrpSpPr>
              <p:nvPr/>
            </p:nvGrpSpPr>
            <p:grpSpPr bwMode="auto">
              <a:xfrm>
                <a:off x="816" y="1168"/>
                <a:ext cx="1584" cy="1404"/>
                <a:chOff x="816" y="1168"/>
                <a:chExt cx="1584" cy="1404"/>
              </a:xfrm>
            </p:grpSpPr>
            <p:graphicFrame>
              <p:nvGraphicFramePr>
                <p:cNvPr id="4099" name="Object 169"/>
                <p:cNvGraphicFramePr>
                  <a:graphicFrameLocks noChangeAspect="1"/>
                </p:cNvGraphicFramePr>
                <p:nvPr/>
              </p:nvGraphicFramePr>
              <p:xfrm>
                <a:off x="1514" y="1168"/>
                <a:ext cx="886" cy="14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08" name="Clip" r:id="rId6" imgW="1917700" imgH="2997200" progId="">
                        <p:embed/>
                      </p:oleObj>
                    </mc:Choice>
                    <mc:Fallback>
                      <p:oleObj name="Clip" r:id="rId6" imgW="1917700" imgH="2997200" progId="">
                        <p:embed/>
                        <p:pic>
                          <p:nvPicPr>
                            <p:cNvPr id="0" name="Object 16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14" y="1168"/>
                              <a:ext cx="886" cy="140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515" name="Oval 170"/>
                <p:cNvSpPr>
                  <a:spLocks noChangeArrowheads="1"/>
                </p:cNvSpPr>
                <p:nvPr/>
              </p:nvSpPr>
              <p:spPr bwMode="auto">
                <a:xfrm>
                  <a:off x="816" y="1632"/>
                  <a:ext cx="588" cy="5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noFill/>
                  <a:round/>
                  <a:headEnd/>
                  <a:tailEnd/>
                </a:ln>
                <a:effectLst>
                  <a:outerShdw dist="71842" dir="2700000" algn="ctr" rotWithShape="0">
                    <a:schemeClr val="tx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32" name="Freeform 171"/>
                <p:cNvSpPr>
                  <a:spLocks/>
                </p:cNvSpPr>
                <p:nvPr/>
              </p:nvSpPr>
              <p:spPr bwMode="auto">
                <a:xfrm>
                  <a:off x="860" y="1525"/>
                  <a:ext cx="571" cy="430"/>
                </a:xfrm>
                <a:custGeom>
                  <a:avLst/>
                  <a:gdLst>
                    <a:gd name="T0" fmla="*/ 10 w 1213"/>
                    <a:gd name="T1" fmla="*/ 11 h 902"/>
                    <a:gd name="T2" fmla="*/ 1 w 1213"/>
                    <a:gd name="T3" fmla="*/ 50 h 902"/>
                    <a:gd name="T4" fmla="*/ 9 w 1213"/>
                    <a:gd name="T5" fmla="*/ 83 h 902"/>
                    <a:gd name="T6" fmla="*/ 20 w 1213"/>
                    <a:gd name="T7" fmla="*/ 99 h 902"/>
                    <a:gd name="T8" fmla="*/ 29 w 1213"/>
                    <a:gd name="T9" fmla="*/ 107 h 902"/>
                    <a:gd name="T10" fmla="*/ 45 w 1213"/>
                    <a:gd name="T11" fmla="*/ 124 h 902"/>
                    <a:gd name="T12" fmla="*/ 61 w 1213"/>
                    <a:gd name="T13" fmla="*/ 142 h 902"/>
                    <a:gd name="T14" fmla="*/ 72 w 1213"/>
                    <a:gd name="T15" fmla="*/ 153 h 902"/>
                    <a:gd name="T16" fmla="*/ 86 w 1213"/>
                    <a:gd name="T17" fmla="*/ 169 h 902"/>
                    <a:gd name="T18" fmla="*/ 92 w 1213"/>
                    <a:gd name="T19" fmla="*/ 171 h 902"/>
                    <a:gd name="T20" fmla="*/ 98 w 1213"/>
                    <a:gd name="T21" fmla="*/ 176 h 902"/>
                    <a:gd name="T22" fmla="*/ 103 w 1213"/>
                    <a:gd name="T23" fmla="*/ 182 h 902"/>
                    <a:gd name="T24" fmla="*/ 167 w 1213"/>
                    <a:gd name="T25" fmla="*/ 198 h 902"/>
                    <a:gd name="T26" fmla="*/ 201 w 1213"/>
                    <a:gd name="T27" fmla="*/ 198 h 902"/>
                    <a:gd name="T28" fmla="*/ 208 w 1213"/>
                    <a:gd name="T29" fmla="*/ 196 h 902"/>
                    <a:gd name="T30" fmla="*/ 233 w 1213"/>
                    <a:gd name="T31" fmla="*/ 200 h 902"/>
                    <a:gd name="T32" fmla="*/ 257 w 1213"/>
                    <a:gd name="T33" fmla="*/ 195 h 902"/>
                    <a:gd name="T34" fmla="*/ 263 w 1213"/>
                    <a:gd name="T35" fmla="*/ 180 h 902"/>
                    <a:gd name="T36" fmla="*/ 266 w 1213"/>
                    <a:gd name="T37" fmla="*/ 161 h 902"/>
                    <a:gd name="T38" fmla="*/ 267 w 1213"/>
                    <a:gd name="T39" fmla="*/ 108 h 902"/>
                    <a:gd name="T40" fmla="*/ 260 w 1213"/>
                    <a:gd name="T41" fmla="*/ 91 h 902"/>
                    <a:gd name="T42" fmla="*/ 235 w 1213"/>
                    <a:gd name="T43" fmla="*/ 65 h 902"/>
                    <a:gd name="T44" fmla="*/ 229 w 1213"/>
                    <a:gd name="T45" fmla="*/ 60 h 902"/>
                    <a:gd name="T46" fmla="*/ 214 w 1213"/>
                    <a:gd name="T47" fmla="*/ 47 h 902"/>
                    <a:gd name="T48" fmla="*/ 204 w 1213"/>
                    <a:gd name="T49" fmla="*/ 42 h 902"/>
                    <a:gd name="T50" fmla="*/ 192 w 1213"/>
                    <a:gd name="T51" fmla="*/ 36 h 902"/>
                    <a:gd name="T52" fmla="*/ 181 w 1213"/>
                    <a:gd name="T53" fmla="*/ 31 h 902"/>
                    <a:gd name="T54" fmla="*/ 126 w 1213"/>
                    <a:gd name="T55" fmla="*/ 14 h 902"/>
                    <a:gd name="T56" fmla="*/ 105 w 1213"/>
                    <a:gd name="T57" fmla="*/ 10 h 902"/>
                    <a:gd name="T58" fmla="*/ 96 w 1213"/>
                    <a:gd name="T59" fmla="*/ 9 h 902"/>
                    <a:gd name="T60" fmla="*/ 36 w 1213"/>
                    <a:gd name="T61" fmla="*/ 0 h 902"/>
                    <a:gd name="T62" fmla="*/ 19 w 1213"/>
                    <a:gd name="T63" fmla="*/ 2 h 902"/>
                    <a:gd name="T64" fmla="*/ 12 w 1213"/>
                    <a:gd name="T65" fmla="*/ 4 h 902"/>
                    <a:gd name="T66" fmla="*/ 10 w 1213"/>
                    <a:gd name="T67" fmla="*/ 11 h 9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13"/>
                    <a:gd name="T103" fmla="*/ 0 h 902"/>
                    <a:gd name="T104" fmla="*/ 1213 w 1213"/>
                    <a:gd name="T105" fmla="*/ 902 h 9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13" h="902">
                      <a:moveTo>
                        <a:pt x="45" y="48"/>
                      </a:moveTo>
                      <a:cubicBezTo>
                        <a:pt x="29" y="105"/>
                        <a:pt x="19" y="162"/>
                        <a:pt x="7" y="220"/>
                      </a:cubicBezTo>
                      <a:cubicBezTo>
                        <a:pt x="9" y="255"/>
                        <a:pt x="0" y="339"/>
                        <a:pt x="41" y="364"/>
                      </a:cubicBezTo>
                      <a:cubicBezTo>
                        <a:pt x="56" y="389"/>
                        <a:pt x="74" y="412"/>
                        <a:pt x="89" y="436"/>
                      </a:cubicBezTo>
                      <a:cubicBezTo>
                        <a:pt x="99" y="451"/>
                        <a:pt x="132" y="470"/>
                        <a:pt x="132" y="470"/>
                      </a:cubicBezTo>
                      <a:cubicBezTo>
                        <a:pt x="143" y="500"/>
                        <a:pt x="176" y="532"/>
                        <a:pt x="204" y="547"/>
                      </a:cubicBezTo>
                      <a:cubicBezTo>
                        <a:pt x="215" y="578"/>
                        <a:pt x="252" y="602"/>
                        <a:pt x="276" y="624"/>
                      </a:cubicBezTo>
                      <a:cubicBezTo>
                        <a:pt x="293" y="639"/>
                        <a:pt x="311" y="654"/>
                        <a:pt x="324" y="672"/>
                      </a:cubicBezTo>
                      <a:cubicBezTo>
                        <a:pt x="341" y="695"/>
                        <a:pt x="359" y="731"/>
                        <a:pt x="386" y="744"/>
                      </a:cubicBezTo>
                      <a:cubicBezTo>
                        <a:pt x="395" y="748"/>
                        <a:pt x="405" y="750"/>
                        <a:pt x="415" y="753"/>
                      </a:cubicBezTo>
                      <a:cubicBezTo>
                        <a:pt x="424" y="762"/>
                        <a:pt x="436" y="767"/>
                        <a:pt x="444" y="777"/>
                      </a:cubicBezTo>
                      <a:cubicBezTo>
                        <a:pt x="473" y="811"/>
                        <a:pt x="422" y="774"/>
                        <a:pt x="463" y="801"/>
                      </a:cubicBezTo>
                      <a:cubicBezTo>
                        <a:pt x="529" y="902"/>
                        <a:pt x="632" y="870"/>
                        <a:pt x="751" y="873"/>
                      </a:cubicBezTo>
                      <a:cubicBezTo>
                        <a:pt x="819" y="881"/>
                        <a:pt x="810" y="882"/>
                        <a:pt x="905" y="873"/>
                      </a:cubicBezTo>
                      <a:cubicBezTo>
                        <a:pt x="916" y="872"/>
                        <a:pt x="938" y="864"/>
                        <a:pt x="938" y="864"/>
                      </a:cubicBezTo>
                      <a:cubicBezTo>
                        <a:pt x="975" y="867"/>
                        <a:pt x="1014" y="866"/>
                        <a:pt x="1049" y="878"/>
                      </a:cubicBezTo>
                      <a:cubicBezTo>
                        <a:pt x="1084" y="875"/>
                        <a:pt x="1128" y="879"/>
                        <a:pt x="1159" y="859"/>
                      </a:cubicBezTo>
                      <a:cubicBezTo>
                        <a:pt x="1177" y="832"/>
                        <a:pt x="1178" y="821"/>
                        <a:pt x="1188" y="792"/>
                      </a:cubicBezTo>
                      <a:cubicBezTo>
                        <a:pt x="1198" y="723"/>
                        <a:pt x="1192" y="750"/>
                        <a:pt x="1202" y="710"/>
                      </a:cubicBezTo>
                      <a:cubicBezTo>
                        <a:pt x="1208" y="627"/>
                        <a:pt x="1213" y="561"/>
                        <a:pt x="1207" y="475"/>
                      </a:cubicBezTo>
                      <a:cubicBezTo>
                        <a:pt x="1205" y="447"/>
                        <a:pt x="1196" y="413"/>
                        <a:pt x="1173" y="398"/>
                      </a:cubicBezTo>
                      <a:cubicBezTo>
                        <a:pt x="1157" y="364"/>
                        <a:pt x="1099" y="305"/>
                        <a:pt x="1063" y="288"/>
                      </a:cubicBezTo>
                      <a:cubicBezTo>
                        <a:pt x="1041" y="255"/>
                        <a:pt x="1068" y="290"/>
                        <a:pt x="1034" y="264"/>
                      </a:cubicBezTo>
                      <a:cubicBezTo>
                        <a:pt x="1013" y="248"/>
                        <a:pt x="991" y="219"/>
                        <a:pt x="967" y="206"/>
                      </a:cubicBezTo>
                      <a:cubicBezTo>
                        <a:pt x="952" y="198"/>
                        <a:pt x="919" y="187"/>
                        <a:pt x="919" y="187"/>
                      </a:cubicBezTo>
                      <a:cubicBezTo>
                        <a:pt x="903" y="170"/>
                        <a:pt x="888" y="165"/>
                        <a:pt x="866" y="158"/>
                      </a:cubicBezTo>
                      <a:cubicBezTo>
                        <a:pt x="851" y="147"/>
                        <a:pt x="836" y="140"/>
                        <a:pt x="818" y="134"/>
                      </a:cubicBezTo>
                      <a:cubicBezTo>
                        <a:pt x="765" y="96"/>
                        <a:pt x="633" y="80"/>
                        <a:pt x="569" y="62"/>
                      </a:cubicBezTo>
                      <a:cubicBezTo>
                        <a:pt x="499" y="42"/>
                        <a:pt x="594" y="59"/>
                        <a:pt x="473" y="43"/>
                      </a:cubicBezTo>
                      <a:cubicBezTo>
                        <a:pt x="460" y="41"/>
                        <a:pt x="434" y="38"/>
                        <a:pt x="434" y="38"/>
                      </a:cubicBezTo>
                      <a:cubicBezTo>
                        <a:pt x="350" y="8"/>
                        <a:pt x="248" y="7"/>
                        <a:pt x="161" y="0"/>
                      </a:cubicBezTo>
                      <a:cubicBezTo>
                        <a:pt x="144" y="2"/>
                        <a:pt x="103" y="4"/>
                        <a:pt x="84" y="9"/>
                      </a:cubicBezTo>
                      <a:cubicBezTo>
                        <a:pt x="74" y="11"/>
                        <a:pt x="55" y="19"/>
                        <a:pt x="55" y="19"/>
                      </a:cubicBezTo>
                      <a:cubicBezTo>
                        <a:pt x="53" y="26"/>
                        <a:pt x="45" y="64"/>
                        <a:pt x="45" y="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3" name="Oval 172"/>
                <p:cNvSpPr>
                  <a:spLocks noChangeArrowheads="1"/>
                </p:cNvSpPr>
                <p:nvPr/>
              </p:nvSpPr>
              <p:spPr bwMode="auto">
                <a:xfrm>
                  <a:off x="816" y="1626"/>
                  <a:ext cx="599" cy="607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34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1069" y="1648"/>
                  <a:ext cx="183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5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  <a:p>
                  <a:pPr algn="ctr"/>
                  <a:r>
                    <a:rPr lang="en-US" sz="1500" b="1">
                      <a:solidFill>
                        <a:schemeClr val="accent2"/>
                      </a:solidFill>
                      <a:latin typeface="Arial" charset="0"/>
                    </a:rPr>
                    <a:t>8</a:t>
                  </a:r>
                </a:p>
              </p:txBody>
            </p:sp>
            <p:sp>
              <p:nvSpPr>
                <p:cNvPr id="4135" name="Line 174"/>
                <p:cNvSpPr>
                  <a:spLocks noChangeShapeType="1"/>
                </p:cNvSpPr>
                <p:nvPr/>
              </p:nvSpPr>
              <p:spPr bwMode="auto">
                <a:xfrm>
                  <a:off x="1080" y="1816"/>
                  <a:ext cx="1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3" name="Group 175"/>
              <p:cNvGrpSpPr>
                <a:grpSpLocks/>
              </p:cNvGrpSpPr>
              <p:nvPr/>
            </p:nvGrpSpPr>
            <p:grpSpPr bwMode="auto">
              <a:xfrm>
                <a:off x="3870" y="1152"/>
                <a:ext cx="1314" cy="1366"/>
                <a:chOff x="3870" y="1152"/>
                <a:chExt cx="1314" cy="1366"/>
              </a:xfrm>
            </p:grpSpPr>
            <p:graphicFrame>
              <p:nvGraphicFramePr>
                <p:cNvPr id="4098" name="Object 176"/>
                <p:cNvGraphicFramePr>
                  <a:graphicFrameLocks noChangeAspect="1"/>
                </p:cNvGraphicFramePr>
                <p:nvPr/>
              </p:nvGraphicFramePr>
              <p:xfrm>
                <a:off x="4535" y="1152"/>
                <a:ext cx="649" cy="1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09" name="Clip" r:id="rId8" imgW="1384300" imgH="2997200" progId="">
                        <p:embed/>
                      </p:oleObj>
                    </mc:Choice>
                    <mc:Fallback>
                      <p:oleObj name="Clip" r:id="rId8" imgW="1384300" imgH="2997200" progId="">
                        <p:embed/>
                        <p:pic>
                          <p:nvPicPr>
                            <p:cNvPr id="0" name="Object 17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35" y="1152"/>
                              <a:ext cx="649" cy="1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509" name="Oval 177"/>
                <p:cNvSpPr>
                  <a:spLocks noChangeArrowheads="1"/>
                </p:cNvSpPr>
                <p:nvPr/>
              </p:nvSpPr>
              <p:spPr bwMode="auto">
                <a:xfrm>
                  <a:off x="3889" y="1689"/>
                  <a:ext cx="605" cy="5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71842" dir="2700000" algn="ctr" rotWithShape="0">
                    <a:schemeClr val="tx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510" name="Freeform 178"/>
                <p:cNvSpPr>
                  <a:spLocks/>
                </p:cNvSpPr>
                <p:nvPr/>
              </p:nvSpPr>
              <p:spPr bwMode="auto">
                <a:xfrm>
                  <a:off x="3870" y="1654"/>
                  <a:ext cx="641" cy="345"/>
                </a:xfrm>
                <a:custGeom>
                  <a:avLst/>
                  <a:gdLst>
                    <a:gd name="T0" fmla="*/ 160 w 1322"/>
                    <a:gd name="T1" fmla="*/ 16 h 732"/>
                    <a:gd name="T2" fmla="*/ 38 w 1322"/>
                    <a:gd name="T3" fmla="*/ 93 h 732"/>
                    <a:gd name="T4" fmla="*/ 22 w 1322"/>
                    <a:gd name="T5" fmla="*/ 103 h 732"/>
                    <a:gd name="T6" fmla="*/ 1 w 1322"/>
                    <a:gd name="T7" fmla="*/ 134 h 732"/>
                    <a:gd name="T8" fmla="*/ 17 w 1322"/>
                    <a:gd name="T9" fmla="*/ 222 h 732"/>
                    <a:gd name="T10" fmla="*/ 38 w 1322"/>
                    <a:gd name="T11" fmla="*/ 252 h 732"/>
                    <a:gd name="T12" fmla="*/ 70 w 1322"/>
                    <a:gd name="T13" fmla="*/ 257 h 732"/>
                    <a:gd name="T14" fmla="*/ 101 w 1322"/>
                    <a:gd name="T15" fmla="*/ 268 h 732"/>
                    <a:gd name="T16" fmla="*/ 117 w 1322"/>
                    <a:gd name="T17" fmla="*/ 273 h 732"/>
                    <a:gd name="T18" fmla="*/ 212 w 1322"/>
                    <a:gd name="T19" fmla="*/ 314 h 732"/>
                    <a:gd name="T20" fmla="*/ 292 w 1322"/>
                    <a:gd name="T21" fmla="*/ 335 h 732"/>
                    <a:gd name="T22" fmla="*/ 392 w 1322"/>
                    <a:gd name="T23" fmla="*/ 324 h 732"/>
                    <a:gd name="T24" fmla="*/ 461 w 1322"/>
                    <a:gd name="T25" fmla="*/ 298 h 732"/>
                    <a:gd name="T26" fmla="*/ 556 w 1322"/>
                    <a:gd name="T27" fmla="*/ 283 h 732"/>
                    <a:gd name="T28" fmla="*/ 572 w 1322"/>
                    <a:gd name="T29" fmla="*/ 268 h 732"/>
                    <a:gd name="T30" fmla="*/ 604 w 1322"/>
                    <a:gd name="T31" fmla="*/ 257 h 732"/>
                    <a:gd name="T32" fmla="*/ 614 w 1322"/>
                    <a:gd name="T33" fmla="*/ 242 h 732"/>
                    <a:gd name="T34" fmla="*/ 630 w 1322"/>
                    <a:gd name="T35" fmla="*/ 237 h 732"/>
                    <a:gd name="T36" fmla="*/ 641 w 1322"/>
                    <a:gd name="T37" fmla="*/ 206 h 732"/>
                    <a:gd name="T38" fmla="*/ 572 w 1322"/>
                    <a:gd name="T39" fmla="*/ 108 h 732"/>
                    <a:gd name="T40" fmla="*/ 419 w 1322"/>
                    <a:gd name="T41" fmla="*/ 21 h 732"/>
                    <a:gd name="T42" fmla="*/ 334 w 1322"/>
                    <a:gd name="T43" fmla="*/ 0 h 732"/>
                    <a:gd name="T44" fmla="*/ 207 w 1322"/>
                    <a:gd name="T45" fmla="*/ 5 h 732"/>
                    <a:gd name="T46" fmla="*/ 176 w 1322"/>
                    <a:gd name="T47" fmla="*/ 10 h 732"/>
                    <a:gd name="T48" fmla="*/ 165 w 1322"/>
                    <a:gd name="T49" fmla="*/ 26 h 732"/>
                    <a:gd name="T50" fmla="*/ 160 w 1322"/>
                    <a:gd name="T51" fmla="*/ 16 h 73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22" h="732">
                      <a:moveTo>
                        <a:pt x="329" y="33"/>
                      </a:moveTo>
                      <a:cubicBezTo>
                        <a:pt x="233" y="65"/>
                        <a:pt x="176" y="164"/>
                        <a:pt x="78" y="197"/>
                      </a:cubicBezTo>
                      <a:cubicBezTo>
                        <a:pt x="67" y="204"/>
                        <a:pt x="55" y="209"/>
                        <a:pt x="46" y="219"/>
                      </a:cubicBezTo>
                      <a:cubicBezTo>
                        <a:pt x="29" y="239"/>
                        <a:pt x="2" y="284"/>
                        <a:pt x="2" y="284"/>
                      </a:cubicBezTo>
                      <a:cubicBezTo>
                        <a:pt x="15" y="427"/>
                        <a:pt x="0" y="366"/>
                        <a:pt x="35" y="470"/>
                      </a:cubicBezTo>
                      <a:cubicBezTo>
                        <a:pt x="43" y="495"/>
                        <a:pt x="52" y="531"/>
                        <a:pt x="78" y="535"/>
                      </a:cubicBezTo>
                      <a:cubicBezTo>
                        <a:pt x="100" y="539"/>
                        <a:pt x="122" y="542"/>
                        <a:pt x="144" y="546"/>
                      </a:cubicBezTo>
                      <a:cubicBezTo>
                        <a:pt x="166" y="553"/>
                        <a:pt x="187" y="561"/>
                        <a:pt x="209" y="568"/>
                      </a:cubicBezTo>
                      <a:cubicBezTo>
                        <a:pt x="220" y="572"/>
                        <a:pt x="242" y="579"/>
                        <a:pt x="242" y="579"/>
                      </a:cubicBezTo>
                      <a:cubicBezTo>
                        <a:pt x="290" y="649"/>
                        <a:pt x="360" y="655"/>
                        <a:pt x="438" y="666"/>
                      </a:cubicBezTo>
                      <a:cubicBezTo>
                        <a:pt x="500" y="697"/>
                        <a:pt x="529" y="701"/>
                        <a:pt x="602" y="710"/>
                      </a:cubicBezTo>
                      <a:cubicBezTo>
                        <a:pt x="673" y="732"/>
                        <a:pt x="747" y="729"/>
                        <a:pt x="809" y="688"/>
                      </a:cubicBezTo>
                      <a:cubicBezTo>
                        <a:pt x="831" y="623"/>
                        <a:pt x="881" y="641"/>
                        <a:pt x="951" y="633"/>
                      </a:cubicBezTo>
                      <a:cubicBezTo>
                        <a:pt x="1024" y="615"/>
                        <a:pt x="1063" y="608"/>
                        <a:pt x="1147" y="600"/>
                      </a:cubicBezTo>
                      <a:cubicBezTo>
                        <a:pt x="1158" y="589"/>
                        <a:pt x="1167" y="575"/>
                        <a:pt x="1180" y="568"/>
                      </a:cubicBezTo>
                      <a:cubicBezTo>
                        <a:pt x="1200" y="557"/>
                        <a:pt x="1246" y="546"/>
                        <a:pt x="1246" y="546"/>
                      </a:cubicBezTo>
                      <a:cubicBezTo>
                        <a:pt x="1253" y="535"/>
                        <a:pt x="1257" y="521"/>
                        <a:pt x="1267" y="513"/>
                      </a:cubicBezTo>
                      <a:cubicBezTo>
                        <a:pt x="1276" y="506"/>
                        <a:pt x="1293" y="511"/>
                        <a:pt x="1300" y="502"/>
                      </a:cubicBezTo>
                      <a:cubicBezTo>
                        <a:pt x="1313" y="483"/>
                        <a:pt x="1322" y="437"/>
                        <a:pt x="1322" y="437"/>
                      </a:cubicBezTo>
                      <a:cubicBezTo>
                        <a:pt x="1308" y="323"/>
                        <a:pt x="1302" y="267"/>
                        <a:pt x="1180" y="230"/>
                      </a:cubicBezTo>
                      <a:cubicBezTo>
                        <a:pt x="1077" y="161"/>
                        <a:pt x="987" y="69"/>
                        <a:pt x="864" y="44"/>
                      </a:cubicBezTo>
                      <a:cubicBezTo>
                        <a:pt x="807" y="6"/>
                        <a:pt x="760" y="8"/>
                        <a:pt x="689" y="0"/>
                      </a:cubicBezTo>
                      <a:cubicBezTo>
                        <a:pt x="602" y="4"/>
                        <a:pt x="514" y="5"/>
                        <a:pt x="427" y="11"/>
                      </a:cubicBezTo>
                      <a:cubicBezTo>
                        <a:pt x="405" y="12"/>
                        <a:pt x="382" y="12"/>
                        <a:pt x="362" y="22"/>
                      </a:cubicBezTo>
                      <a:cubicBezTo>
                        <a:pt x="350" y="28"/>
                        <a:pt x="353" y="51"/>
                        <a:pt x="340" y="55"/>
                      </a:cubicBezTo>
                      <a:cubicBezTo>
                        <a:pt x="332" y="58"/>
                        <a:pt x="333" y="40"/>
                        <a:pt x="329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>
                  <a:outerShdw dist="71842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8" name="Oval 179"/>
                <p:cNvSpPr>
                  <a:spLocks noChangeArrowheads="1"/>
                </p:cNvSpPr>
                <p:nvPr/>
              </p:nvSpPr>
              <p:spPr bwMode="auto">
                <a:xfrm>
                  <a:off x="3898" y="1702"/>
                  <a:ext cx="607" cy="59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29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4152" y="1726"/>
                  <a:ext cx="183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500" b="1">
                      <a:solidFill>
                        <a:schemeClr val="accent2"/>
                      </a:solidFill>
                      <a:latin typeface="Arial" charset="0"/>
                    </a:rPr>
                    <a:t>2</a:t>
                  </a:r>
                </a:p>
                <a:p>
                  <a:pPr algn="ctr"/>
                  <a:r>
                    <a:rPr lang="en-US" sz="1500" b="1">
                      <a:solidFill>
                        <a:schemeClr val="accent2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4130" name="Line 181"/>
                <p:cNvSpPr>
                  <a:spLocks noChangeShapeType="1"/>
                </p:cNvSpPr>
                <p:nvPr/>
              </p:nvSpPr>
              <p:spPr bwMode="auto">
                <a:xfrm>
                  <a:off x="4165" y="1896"/>
                  <a:ext cx="1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4" name="Text Box 182"/>
              <p:cNvSpPr txBox="1">
                <a:spLocks noChangeArrowheads="1"/>
              </p:cNvSpPr>
              <p:nvPr/>
            </p:nvSpPr>
            <p:spPr bwMode="auto">
              <a:xfrm>
                <a:off x="528" y="2873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3300"/>
                    </a:solidFill>
                    <a:latin typeface="Arial" charset="0"/>
                    <a:sym typeface="Wingdings" pitchFamily="2" charset="2"/>
                  </a:rPr>
                  <a:t></a:t>
                </a: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          </a:t>
                </a:r>
              </a:p>
            </p:txBody>
          </p:sp>
          <p:sp>
            <p:nvSpPr>
              <p:cNvPr id="4115" name="Text Box 183"/>
              <p:cNvSpPr txBox="1">
                <a:spLocks noChangeArrowheads="1"/>
              </p:cNvSpPr>
              <p:nvPr/>
            </p:nvSpPr>
            <p:spPr bwMode="auto">
              <a:xfrm>
                <a:off x="1152" y="2860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=            </a:t>
                </a:r>
              </a:p>
            </p:txBody>
          </p:sp>
          <p:grpSp>
            <p:nvGrpSpPr>
              <p:cNvPr id="4116" name="Group 184"/>
              <p:cNvGrpSpPr>
                <a:grpSpLocks/>
              </p:cNvGrpSpPr>
              <p:nvPr/>
            </p:nvGrpSpPr>
            <p:grpSpPr bwMode="auto">
              <a:xfrm>
                <a:off x="864" y="2784"/>
                <a:ext cx="249" cy="366"/>
                <a:chOff x="1824" y="2492"/>
                <a:chExt cx="249" cy="366"/>
              </a:xfrm>
            </p:grpSpPr>
            <p:sp>
              <p:nvSpPr>
                <p:cNvPr id="4124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1886" y="2492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3</a:t>
                  </a:r>
                </a:p>
                <a:p>
                  <a:pPr algn="ctr"/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8</a:t>
                  </a:r>
                </a:p>
              </p:txBody>
            </p:sp>
            <p:sp>
              <p:nvSpPr>
                <p:cNvPr id="4125" name="Line 186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7" name="Group 187"/>
              <p:cNvGrpSpPr>
                <a:grpSpLocks/>
              </p:cNvGrpSpPr>
              <p:nvPr/>
            </p:nvGrpSpPr>
            <p:grpSpPr bwMode="auto">
              <a:xfrm>
                <a:off x="1344" y="2784"/>
                <a:ext cx="471" cy="366"/>
                <a:chOff x="1344" y="2400"/>
                <a:chExt cx="471" cy="366"/>
              </a:xfrm>
            </p:grpSpPr>
            <p:sp>
              <p:nvSpPr>
                <p:cNvPr id="4122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1414" y="2400"/>
                  <a:ext cx="40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 x 5</a:t>
                  </a:r>
                </a:p>
                <a:p>
                  <a:pPr algn="r"/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8 x 5</a:t>
                  </a:r>
                </a:p>
              </p:txBody>
            </p:sp>
            <p:sp>
              <p:nvSpPr>
                <p:cNvPr id="4123" name="Line 189"/>
                <p:cNvSpPr>
                  <a:spLocks noChangeShapeType="1"/>
                </p:cNvSpPr>
                <p:nvPr/>
              </p:nvSpPr>
              <p:spPr bwMode="auto">
                <a:xfrm>
                  <a:off x="1344" y="2581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8" name="Text Box 190"/>
              <p:cNvSpPr txBox="1">
                <a:spLocks noChangeArrowheads="1"/>
              </p:cNvSpPr>
              <p:nvPr/>
            </p:nvSpPr>
            <p:spPr bwMode="auto">
              <a:xfrm>
                <a:off x="1872" y="2860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=            </a:t>
                </a:r>
              </a:p>
            </p:txBody>
          </p:sp>
          <p:grpSp>
            <p:nvGrpSpPr>
              <p:cNvPr id="4119" name="Group 191"/>
              <p:cNvGrpSpPr>
                <a:grpSpLocks/>
              </p:cNvGrpSpPr>
              <p:nvPr/>
            </p:nvGrpSpPr>
            <p:grpSpPr bwMode="auto">
              <a:xfrm>
                <a:off x="2112" y="2784"/>
                <a:ext cx="285" cy="366"/>
                <a:chOff x="1824" y="2492"/>
                <a:chExt cx="285" cy="366"/>
              </a:xfrm>
            </p:grpSpPr>
            <p:sp>
              <p:nvSpPr>
                <p:cNvPr id="4120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1851" y="2492"/>
                  <a:ext cx="258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15</a:t>
                  </a:r>
                </a:p>
                <a:p>
                  <a:pPr algn="ctr"/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40</a:t>
                  </a:r>
                </a:p>
              </p:txBody>
            </p:sp>
            <p:sp>
              <p:nvSpPr>
                <p:cNvPr id="4121" name="Line 193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04"/>
    </mc:Choice>
    <mc:Fallback>
      <p:transition spd="slow" advTm="6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58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09600" y="1219200"/>
            <a:ext cx="7848600" cy="3352800"/>
          </a:xfrm>
          <a:prstGeom prst="cloudCallout">
            <a:avLst>
              <a:gd name="adj1" fmla="val -62778"/>
              <a:gd name="adj2" fmla="val -53713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Các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em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ở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nhà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xem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kỹ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bài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giảng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và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làm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các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bài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tập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trong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 SGK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vào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vở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&amp;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chuẩn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bị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bài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phép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cộng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DEDCF"/>
                </a:solidFill>
                <a:latin typeface="Arial" charset="0"/>
              </a:rPr>
              <a:t>nhé</a:t>
            </a:r>
            <a:r>
              <a:rPr lang="en-US" sz="3200" dirty="0" smtClean="0">
                <a:solidFill>
                  <a:srgbClr val="FDEDCF"/>
                </a:solidFill>
                <a:latin typeface="Arial" charset="0"/>
              </a:rPr>
              <a:t> !!!</a:t>
            </a:r>
            <a:endParaRPr lang="en-US" sz="3200" dirty="0">
              <a:solidFill>
                <a:srgbClr val="FDEDCF"/>
              </a:solidFill>
              <a:latin typeface="Arial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"/>
    </mc:Choice>
    <mc:Fallback>
      <p:transition spd="slow" advTm="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17525" y="342900"/>
            <a:ext cx="566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u="sng">
                <a:solidFill>
                  <a:srgbClr val="FF3300"/>
                </a:solidFill>
                <a:latin typeface="Arial" charset="0"/>
              </a:rPr>
              <a:t>Tổ chức hoạt </a:t>
            </a:r>
            <a:r>
              <a:rPr lang="vi-VN" b="1" i="1" u="sng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 i="1" u="sng">
                <a:solidFill>
                  <a:srgbClr val="FF3300"/>
                </a:solidFill>
                <a:latin typeface="Arial" charset="0"/>
              </a:rPr>
              <a:t>ộng nhóm 4 và cả lớp: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7525" y="1065213"/>
            <a:ext cx="325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</a:rPr>
              <a:t>* Quan sát hình sau: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895600" y="1676400"/>
            <a:ext cx="5484813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97188" y="2895600"/>
            <a:ext cx="5484812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17525" y="1776413"/>
            <a:ext cx="193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- B</a:t>
            </a:r>
            <a:r>
              <a:rPr lang="vi-VN" sz="1600" b="1">
                <a:solidFill>
                  <a:schemeClr val="accent2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ng giấy thứ 1: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17525" y="2971800"/>
            <a:ext cx="193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- B</a:t>
            </a:r>
            <a:r>
              <a:rPr lang="vi-VN" sz="1600" b="1">
                <a:solidFill>
                  <a:schemeClr val="accent2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ng giấy thứ 2: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2543175" y="4294188"/>
            <a:ext cx="530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* Hai bằng giấy có </a:t>
            </a:r>
            <a:r>
              <a:rPr lang="vi-VN" sz="20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ộ dài nh</a:t>
            </a:r>
            <a:r>
              <a:rPr lang="vi-VN" sz="20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thế nào?.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895600" y="955675"/>
            <a:ext cx="5486400" cy="720725"/>
            <a:chOff x="1824" y="602"/>
            <a:chExt cx="3456" cy="454"/>
          </a:xfrm>
        </p:grpSpPr>
        <p:sp>
          <p:nvSpPr>
            <p:cNvPr id="6158" name="Freeform 29"/>
            <p:cNvSpPr>
              <a:spLocks/>
            </p:cNvSpPr>
            <p:nvPr/>
          </p:nvSpPr>
          <p:spPr bwMode="auto">
            <a:xfrm>
              <a:off x="1824" y="864"/>
              <a:ext cx="3456" cy="192"/>
            </a:xfrm>
            <a:custGeom>
              <a:avLst/>
              <a:gdLst>
                <a:gd name="T0" fmla="*/ 0 w 3456"/>
                <a:gd name="T1" fmla="*/ 192 h 192"/>
                <a:gd name="T2" fmla="*/ 1680 w 3456"/>
                <a:gd name="T3" fmla="*/ 0 h 192"/>
                <a:gd name="T4" fmla="*/ 3456 w 3456"/>
                <a:gd name="T5" fmla="*/ 192 h 192"/>
                <a:gd name="T6" fmla="*/ 0 60000 65536"/>
                <a:gd name="T7" fmla="*/ 0 60000 65536"/>
                <a:gd name="T8" fmla="*/ 0 60000 65536"/>
                <a:gd name="T9" fmla="*/ 0 w 3456"/>
                <a:gd name="T10" fmla="*/ 0 h 192"/>
                <a:gd name="T11" fmla="*/ 3456 w 345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6" h="192">
                  <a:moveTo>
                    <a:pt x="0" y="192"/>
                  </a:moveTo>
                  <a:cubicBezTo>
                    <a:pt x="552" y="96"/>
                    <a:pt x="1104" y="0"/>
                    <a:pt x="1680" y="0"/>
                  </a:cubicBezTo>
                  <a:cubicBezTo>
                    <a:pt x="2256" y="0"/>
                    <a:pt x="2856" y="96"/>
                    <a:pt x="3456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Text Box 30"/>
            <p:cNvSpPr txBox="1">
              <a:spLocks noChangeArrowheads="1"/>
            </p:cNvSpPr>
            <p:nvPr/>
          </p:nvSpPr>
          <p:spPr bwMode="auto">
            <a:xfrm>
              <a:off x="3206" y="602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12cm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895600" y="2133600"/>
            <a:ext cx="5486400" cy="720725"/>
            <a:chOff x="1824" y="602"/>
            <a:chExt cx="3456" cy="454"/>
          </a:xfrm>
        </p:grpSpPr>
        <p:sp>
          <p:nvSpPr>
            <p:cNvPr id="6156" name="Freeform 33"/>
            <p:cNvSpPr>
              <a:spLocks/>
            </p:cNvSpPr>
            <p:nvPr/>
          </p:nvSpPr>
          <p:spPr bwMode="auto">
            <a:xfrm>
              <a:off x="1824" y="864"/>
              <a:ext cx="3456" cy="192"/>
            </a:xfrm>
            <a:custGeom>
              <a:avLst/>
              <a:gdLst>
                <a:gd name="T0" fmla="*/ 0 w 3456"/>
                <a:gd name="T1" fmla="*/ 192 h 192"/>
                <a:gd name="T2" fmla="*/ 1680 w 3456"/>
                <a:gd name="T3" fmla="*/ 0 h 192"/>
                <a:gd name="T4" fmla="*/ 3456 w 3456"/>
                <a:gd name="T5" fmla="*/ 192 h 192"/>
                <a:gd name="T6" fmla="*/ 0 60000 65536"/>
                <a:gd name="T7" fmla="*/ 0 60000 65536"/>
                <a:gd name="T8" fmla="*/ 0 60000 65536"/>
                <a:gd name="T9" fmla="*/ 0 w 3456"/>
                <a:gd name="T10" fmla="*/ 0 h 192"/>
                <a:gd name="T11" fmla="*/ 3456 w 345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6" h="192">
                  <a:moveTo>
                    <a:pt x="0" y="192"/>
                  </a:moveTo>
                  <a:cubicBezTo>
                    <a:pt x="552" y="96"/>
                    <a:pt x="1104" y="0"/>
                    <a:pt x="1680" y="0"/>
                  </a:cubicBezTo>
                  <a:cubicBezTo>
                    <a:pt x="2256" y="0"/>
                    <a:pt x="2856" y="96"/>
                    <a:pt x="3456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Text Box 34"/>
            <p:cNvSpPr txBox="1">
              <a:spLocks noChangeArrowheads="1"/>
            </p:cNvSpPr>
            <p:nvPr/>
          </p:nvSpPr>
          <p:spPr bwMode="auto">
            <a:xfrm>
              <a:off x="3206" y="602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12cm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2543175" y="4724400"/>
            <a:ext cx="474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- Hai b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ng giấy có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ộ dài bằng nhau.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88"/>
    </mc:Choice>
    <mc:Fallback>
      <p:transition spd="slow" advTm="22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7" grpId="0" autoUpdateAnimBg="0"/>
      <p:bldP spid="3079" grpId="0" animBg="1" autoUpdateAnimBg="0"/>
      <p:bldP spid="3084" grpId="0" animBg="1" autoUpdateAnimBg="0"/>
      <p:bldP spid="3092" grpId="0" autoUpdateAnimBg="0"/>
      <p:bldP spid="3093" grpId="0" autoUpdateAnimBg="0"/>
      <p:bldP spid="3099" grpId="0" autoUpdateAnimBg="0"/>
      <p:bldP spid="31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5"/>
          <p:cNvGrpSpPr>
            <a:grpSpLocks/>
          </p:cNvGrpSpPr>
          <p:nvPr/>
        </p:nvGrpSpPr>
        <p:grpSpPr bwMode="auto">
          <a:xfrm>
            <a:off x="517525" y="342900"/>
            <a:ext cx="7864475" cy="3009900"/>
            <a:chOff x="326" y="216"/>
            <a:chExt cx="4954" cy="1896"/>
          </a:xfrm>
        </p:grpSpPr>
        <p:grpSp>
          <p:nvGrpSpPr>
            <p:cNvPr id="7171" name="Group 18"/>
            <p:cNvGrpSpPr>
              <a:grpSpLocks/>
            </p:cNvGrpSpPr>
            <p:nvPr/>
          </p:nvGrpSpPr>
          <p:grpSpPr bwMode="auto">
            <a:xfrm>
              <a:off x="326" y="216"/>
              <a:ext cx="4954" cy="1896"/>
              <a:chOff x="326" y="216"/>
              <a:chExt cx="4954" cy="1896"/>
            </a:xfrm>
          </p:grpSpPr>
          <p:sp>
            <p:nvSpPr>
              <p:cNvPr id="4106" name="Text Box 4"/>
              <p:cNvSpPr txBox="1">
                <a:spLocks noChangeArrowheads="1"/>
              </p:cNvSpPr>
              <p:nvPr/>
            </p:nvSpPr>
            <p:spPr bwMode="auto">
              <a:xfrm>
                <a:off x="326" y="216"/>
                <a:ext cx="356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i="1" u="sng">
                    <a:solidFill>
                      <a:srgbClr val="FF3300"/>
                    </a:solidFill>
                    <a:latin typeface="Arial" charset="0"/>
                  </a:rPr>
                  <a:t>Tổ chức hoạt </a:t>
                </a:r>
                <a:r>
                  <a:rPr lang="vi-VN" b="1" i="1" u="sng">
                    <a:solidFill>
                      <a:srgbClr val="FF3300"/>
                    </a:solidFill>
                    <a:latin typeface="Arial" charset="0"/>
                  </a:rPr>
                  <a:t>đ</a:t>
                </a:r>
                <a:r>
                  <a:rPr lang="en-US" b="1" i="1" u="sng">
                    <a:solidFill>
                      <a:srgbClr val="FF3300"/>
                    </a:solidFill>
                    <a:latin typeface="Arial" charset="0"/>
                  </a:rPr>
                  <a:t>ộng nhóm 4 và cả lớp:</a:t>
                </a:r>
              </a:p>
            </p:txBody>
          </p:sp>
          <p:sp>
            <p:nvSpPr>
              <p:cNvPr id="4107" name="Text Box 5"/>
              <p:cNvSpPr txBox="1">
                <a:spLocks noChangeArrowheads="1"/>
              </p:cNvSpPr>
              <p:nvPr/>
            </p:nvSpPr>
            <p:spPr bwMode="auto">
              <a:xfrm>
                <a:off x="326" y="671"/>
                <a:ext cx="20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latin typeface="Arial" charset="0"/>
                  </a:rPr>
                  <a:t>* Quan sát hình sau:</a:t>
                </a:r>
              </a:p>
            </p:txBody>
          </p:sp>
          <p:grpSp>
            <p:nvGrpSpPr>
              <p:cNvPr id="7180" name="Group 6"/>
              <p:cNvGrpSpPr>
                <a:grpSpLocks/>
              </p:cNvGrpSpPr>
              <p:nvPr/>
            </p:nvGrpSpPr>
            <p:grpSpPr bwMode="auto">
              <a:xfrm>
                <a:off x="1824" y="1056"/>
                <a:ext cx="3455" cy="288"/>
                <a:chOff x="1824" y="1056"/>
                <a:chExt cx="3455" cy="288"/>
              </a:xfrm>
            </p:grpSpPr>
            <p:sp>
              <p:nvSpPr>
                <p:cNvPr id="22535" name="Rectangle 7"/>
                <p:cNvSpPr>
                  <a:spLocks noChangeArrowheads="1"/>
                </p:cNvSpPr>
                <p:nvPr/>
              </p:nvSpPr>
              <p:spPr bwMode="auto">
                <a:xfrm>
                  <a:off x="1824" y="1056"/>
                  <a:ext cx="1152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22536" name="Rectangle 8"/>
                <p:cNvSpPr>
                  <a:spLocks noChangeArrowheads="1"/>
                </p:cNvSpPr>
                <p:nvPr/>
              </p:nvSpPr>
              <p:spPr bwMode="auto">
                <a:xfrm>
                  <a:off x="2976" y="1056"/>
                  <a:ext cx="1151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22537" name="Rectangle 9"/>
                <p:cNvSpPr>
                  <a:spLocks noChangeArrowheads="1"/>
                </p:cNvSpPr>
                <p:nvPr/>
              </p:nvSpPr>
              <p:spPr bwMode="auto">
                <a:xfrm>
                  <a:off x="4127" y="1056"/>
                  <a:ext cx="1152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7181" name="Group 10"/>
              <p:cNvGrpSpPr>
                <a:grpSpLocks/>
              </p:cNvGrpSpPr>
              <p:nvPr/>
            </p:nvGrpSpPr>
            <p:grpSpPr bwMode="auto">
              <a:xfrm>
                <a:off x="1825" y="1824"/>
                <a:ext cx="3455" cy="288"/>
                <a:chOff x="1825" y="1824"/>
                <a:chExt cx="3455" cy="288"/>
              </a:xfrm>
            </p:grpSpPr>
            <p:sp>
              <p:nvSpPr>
                <p:cNvPr id="22539" name="Rectangle 11"/>
                <p:cNvSpPr>
                  <a:spLocks noChangeArrowheads="1"/>
                </p:cNvSpPr>
                <p:nvPr/>
              </p:nvSpPr>
              <p:spPr bwMode="auto">
                <a:xfrm>
                  <a:off x="1825" y="1824"/>
                  <a:ext cx="864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22540" name="Rectangle 12"/>
                <p:cNvSpPr>
                  <a:spLocks noChangeArrowheads="1"/>
                </p:cNvSpPr>
                <p:nvPr/>
              </p:nvSpPr>
              <p:spPr bwMode="auto">
                <a:xfrm>
                  <a:off x="2689" y="1824"/>
                  <a:ext cx="862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22541" name="Rectangle 13"/>
                <p:cNvSpPr>
                  <a:spLocks noChangeArrowheads="1"/>
                </p:cNvSpPr>
                <p:nvPr/>
              </p:nvSpPr>
              <p:spPr bwMode="auto">
                <a:xfrm>
                  <a:off x="3551" y="1824"/>
                  <a:ext cx="864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22542" name="Rectangle 14"/>
                <p:cNvSpPr>
                  <a:spLocks noChangeArrowheads="1"/>
                </p:cNvSpPr>
                <p:nvPr/>
              </p:nvSpPr>
              <p:spPr bwMode="auto">
                <a:xfrm>
                  <a:off x="4416" y="1824"/>
                  <a:ext cx="864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</p:grpSp>
          <p:sp>
            <p:nvSpPr>
              <p:cNvPr id="4110" name="Text Box 15"/>
              <p:cNvSpPr txBox="1">
                <a:spLocks noChangeArrowheads="1"/>
              </p:cNvSpPr>
              <p:nvPr/>
            </p:nvSpPr>
            <p:spPr bwMode="auto">
              <a:xfrm>
                <a:off x="326" y="1119"/>
                <a:ext cx="12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- B</a:t>
                </a:r>
                <a:r>
                  <a:rPr lang="vi-VN" sz="1600" b="1">
                    <a:solidFill>
                      <a:schemeClr val="accent2"/>
                    </a:solidFill>
                    <a:latin typeface="Arial" charset="0"/>
                  </a:rPr>
                  <a:t>ă</a:t>
                </a: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ng giấy thứ 1:</a:t>
                </a:r>
              </a:p>
            </p:txBody>
          </p:sp>
          <p:sp>
            <p:nvSpPr>
              <p:cNvPr id="4111" name="Text Box 16"/>
              <p:cNvSpPr txBox="1">
                <a:spLocks noChangeArrowheads="1"/>
              </p:cNvSpPr>
              <p:nvPr/>
            </p:nvSpPr>
            <p:spPr bwMode="auto">
              <a:xfrm>
                <a:off x="326" y="1872"/>
                <a:ext cx="12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- B</a:t>
                </a:r>
                <a:r>
                  <a:rPr lang="vi-VN" sz="1600" b="1">
                    <a:solidFill>
                      <a:schemeClr val="accent2"/>
                    </a:solidFill>
                    <a:latin typeface="Arial" charset="0"/>
                  </a:rPr>
                  <a:t>ă</a:t>
                </a: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ng giấy thứ 2:</a:t>
                </a:r>
              </a:p>
            </p:txBody>
          </p:sp>
        </p:grpSp>
        <p:grpSp>
          <p:nvGrpSpPr>
            <p:cNvPr id="7172" name="Group 19"/>
            <p:cNvGrpSpPr>
              <a:grpSpLocks/>
            </p:cNvGrpSpPr>
            <p:nvPr/>
          </p:nvGrpSpPr>
          <p:grpSpPr bwMode="auto">
            <a:xfrm>
              <a:off x="1824" y="602"/>
              <a:ext cx="3456" cy="454"/>
              <a:chOff x="1824" y="602"/>
              <a:chExt cx="3456" cy="454"/>
            </a:xfrm>
          </p:grpSpPr>
          <p:sp>
            <p:nvSpPr>
              <p:cNvPr id="7176" name="Freeform 20"/>
              <p:cNvSpPr>
                <a:spLocks/>
              </p:cNvSpPr>
              <p:nvPr/>
            </p:nvSpPr>
            <p:spPr bwMode="auto">
              <a:xfrm>
                <a:off x="1824" y="864"/>
                <a:ext cx="3456" cy="192"/>
              </a:xfrm>
              <a:custGeom>
                <a:avLst/>
                <a:gdLst>
                  <a:gd name="T0" fmla="*/ 0 w 3456"/>
                  <a:gd name="T1" fmla="*/ 192 h 192"/>
                  <a:gd name="T2" fmla="*/ 1680 w 3456"/>
                  <a:gd name="T3" fmla="*/ 0 h 192"/>
                  <a:gd name="T4" fmla="*/ 3456 w 345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456"/>
                  <a:gd name="T10" fmla="*/ 0 h 192"/>
                  <a:gd name="T11" fmla="*/ 3456 w 345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56" h="192">
                    <a:moveTo>
                      <a:pt x="0" y="192"/>
                    </a:moveTo>
                    <a:cubicBezTo>
                      <a:pt x="552" y="96"/>
                      <a:pt x="1104" y="0"/>
                      <a:pt x="1680" y="0"/>
                    </a:cubicBezTo>
                    <a:cubicBezTo>
                      <a:pt x="2256" y="0"/>
                      <a:pt x="2856" y="96"/>
                      <a:pt x="3456" y="19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" name="Text Box 21"/>
              <p:cNvSpPr txBox="1">
                <a:spLocks noChangeArrowheads="1"/>
              </p:cNvSpPr>
              <p:nvPr/>
            </p:nvSpPr>
            <p:spPr bwMode="auto">
              <a:xfrm>
                <a:off x="3206" y="602"/>
                <a:ext cx="61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latin typeface="Arial" charset="0"/>
                  </a:rPr>
                  <a:t>12cm</a:t>
                </a: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7173" name="Group 22"/>
            <p:cNvGrpSpPr>
              <a:grpSpLocks/>
            </p:cNvGrpSpPr>
            <p:nvPr/>
          </p:nvGrpSpPr>
          <p:grpSpPr bwMode="auto">
            <a:xfrm>
              <a:off x="1824" y="1344"/>
              <a:ext cx="3456" cy="454"/>
              <a:chOff x="1824" y="602"/>
              <a:chExt cx="3456" cy="454"/>
            </a:xfrm>
          </p:grpSpPr>
          <p:sp>
            <p:nvSpPr>
              <p:cNvPr id="7174" name="Freeform 23"/>
              <p:cNvSpPr>
                <a:spLocks/>
              </p:cNvSpPr>
              <p:nvPr/>
            </p:nvSpPr>
            <p:spPr bwMode="auto">
              <a:xfrm>
                <a:off x="1824" y="864"/>
                <a:ext cx="3456" cy="192"/>
              </a:xfrm>
              <a:custGeom>
                <a:avLst/>
                <a:gdLst>
                  <a:gd name="T0" fmla="*/ 0 w 3456"/>
                  <a:gd name="T1" fmla="*/ 192 h 192"/>
                  <a:gd name="T2" fmla="*/ 1680 w 3456"/>
                  <a:gd name="T3" fmla="*/ 0 h 192"/>
                  <a:gd name="T4" fmla="*/ 3456 w 345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456"/>
                  <a:gd name="T10" fmla="*/ 0 h 192"/>
                  <a:gd name="T11" fmla="*/ 3456 w 345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56" h="192">
                    <a:moveTo>
                      <a:pt x="0" y="192"/>
                    </a:moveTo>
                    <a:cubicBezTo>
                      <a:pt x="552" y="96"/>
                      <a:pt x="1104" y="0"/>
                      <a:pt x="1680" y="0"/>
                    </a:cubicBezTo>
                    <a:cubicBezTo>
                      <a:pt x="2256" y="0"/>
                      <a:pt x="2856" y="96"/>
                      <a:pt x="3456" y="19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" name="Text Box 24"/>
              <p:cNvSpPr txBox="1">
                <a:spLocks noChangeArrowheads="1"/>
              </p:cNvSpPr>
              <p:nvPr/>
            </p:nvSpPr>
            <p:spPr bwMode="auto">
              <a:xfrm>
                <a:off x="3206" y="602"/>
                <a:ext cx="61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latin typeface="Arial" charset="0"/>
                  </a:rPr>
                  <a:t>12cm</a:t>
                </a:r>
                <a:endParaRPr lang="en-US">
                  <a:latin typeface="Arial" charset="0"/>
                </a:endParaRPr>
              </a:p>
            </p:txBody>
          </p:sp>
        </p:grp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1"/>
    </mc:Choice>
    <mc:Fallback>
      <p:transition spd="slow" advTm="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0"/>
          <p:cNvGrpSpPr>
            <a:grpSpLocks/>
          </p:cNvGrpSpPr>
          <p:nvPr/>
        </p:nvGrpSpPr>
        <p:grpSpPr bwMode="auto">
          <a:xfrm>
            <a:off x="517525" y="342900"/>
            <a:ext cx="8016875" cy="3009900"/>
            <a:chOff x="326" y="216"/>
            <a:chExt cx="5050" cy="1896"/>
          </a:xfrm>
        </p:grpSpPr>
        <p:sp>
          <p:nvSpPr>
            <p:cNvPr id="5123" name="Text Box 27"/>
            <p:cNvSpPr txBox="1">
              <a:spLocks noChangeArrowheads="1"/>
            </p:cNvSpPr>
            <p:nvPr/>
          </p:nvSpPr>
          <p:spPr bwMode="auto">
            <a:xfrm>
              <a:off x="326" y="216"/>
              <a:ext cx="35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Tổ chức hoạt </a:t>
              </a:r>
              <a:r>
                <a:rPr lang="vi-VN" b="1" i="1" u="sng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ộng nhóm 4 và cả lớp:</a:t>
              </a:r>
            </a:p>
          </p:txBody>
        </p:sp>
        <p:sp>
          <p:nvSpPr>
            <p:cNvPr id="5124" name="Text Box 28"/>
            <p:cNvSpPr txBox="1">
              <a:spLocks noChangeArrowheads="1"/>
            </p:cNvSpPr>
            <p:nvPr/>
          </p:nvSpPr>
          <p:spPr bwMode="auto">
            <a:xfrm>
              <a:off x="326" y="671"/>
              <a:ext cx="20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* Quan sát hình sau:</a:t>
              </a:r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18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3073" y="1056"/>
              <a:ext cx="1151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42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grpSp>
          <p:nvGrpSpPr>
            <p:cNvPr id="8200" name="Group 33"/>
            <p:cNvGrpSpPr>
              <a:grpSpLocks/>
            </p:cNvGrpSpPr>
            <p:nvPr/>
          </p:nvGrpSpPr>
          <p:grpSpPr bwMode="auto">
            <a:xfrm>
              <a:off x="1825" y="1824"/>
              <a:ext cx="3455" cy="288"/>
              <a:chOff x="1825" y="1824"/>
              <a:chExt cx="3455" cy="288"/>
            </a:xfrm>
          </p:grpSpPr>
          <p:sp>
            <p:nvSpPr>
              <p:cNvPr id="4130" name="Rectangle 34"/>
              <p:cNvSpPr>
                <a:spLocks noChangeArrowheads="1"/>
              </p:cNvSpPr>
              <p:nvPr/>
            </p:nvSpPr>
            <p:spPr bwMode="auto">
              <a:xfrm>
                <a:off x="1825" y="1824"/>
                <a:ext cx="864" cy="28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/>
            </p:nvSpPr>
            <p:spPr bwMode="auto">
              <a:xfrm>
                <a:off x="2689" y="1824"/>
                <a:ext cx="862" cy="28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/>
            </p:nvSpPr>
            <p:spPr bwMode="auto">
              <a:xfrm>
                <a:off x="3551" y="1824"/>
                <a:ext cx="864" cy="28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/>
            </p:nvSpPr>
            <p:spPr bwMode="auto">
              <a:xfrm>
                <a:off x="4416" y="1824"/>
                <a:ext cx="864" cy="28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/>
                </a:endParaRPr>
              </a:p>
            </p:txBody>
          </p:sp>
        </p:grpSp>
        <p:sp>
          <p:nvSpPr>
            <p:cNvPr id="5129" name="Text Box 38"/>
            <p:cNvSpPr txBox="1">
              <a:spLocks noChangeArrowheads="1"/>
            </p:cNvSpPr>
            <p:nvPr/>
          </p:nvSpPr>
          <p:spPr bwMode="auto">
            <a:xfrm>
              <a:off x="326" y="1119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1:</a:t>
              </a:r>
            </a:p>
          </p:txBody>
        </p:sp>
        <p:sp>
          <p:nvSpPr>
            <p:cNvPr id="5130" name="Text Box 39"/>
            <p:cNvSpPr txBox="1">
              <a:spLocks noChangeArrowheads="1"/>
            </p:cNvSpPr>
            <p:nvPr/>
          </p:nvSpPr>
          <p:spPr bwMode="auto">
            <a:xfrm>
              <a:off x="326" y="1872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2:</a:t>
              </a: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6"/>
    </mc:Choice>
    <mc:Fallback>
      <p:transition spd="slow" advTm="5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0"/>
          <p:cNvGrpSpPr>
            <a:grpSpLocks/>
          </p:cNvGrpSpPr>
          <p:nvPr/>
        </p:nvGrpSpPr>
        <p:grpSpPr bwMode="auto">
          <a:xfrm>
            <a:off x="517525" y="342900"/>
            <a:ext cx="8016875" cy="3009900"/>
            <a:chOff x="326" y="216"/>
            <a:chExt cx="5050" cy="1896"/>
          </a:xfrm>
        </p:grpSpPr>
        <p:sp>
          <p:nvSpPr>
            <p:cNvPr id="6159" name="Text Box 18"/>
            <p:cNvSpPr txBox="1">
              <a:spLocks noChangeArrowheads="1"/>
            </p:cNvSpPr>
            <p:nvPr/>
          </p:nvSpPr>
          <p:spPr bwMode="auto">
            <a:xfrm>
              <a:off x="326" y="216"/>
              <a:ext cx="35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Tổ chức hoạt </a:t>
              </a:r>
              <a:r>
                <a:rPr lang="vi-VN" b="1" i="1" u="sng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ộng nhóm 4 và cả lớp:</a:t>
              </a:r>
            </a:p>
          </p:txBody>
        </p:sp>
        <p:sp>
          <p:nvSpPr>
            <p:cNvPr id="6160" name="Text Box 19"/>
            <p:cNvSpPr txBox="1">
              <a:spLocks noChangeArrowheads="1"/>
            </p:cNvSpPr>
            <p:nvPr/>
          </p:nvSpPr>
          <p:spPr bwMode="auto">
            <a:xfrm>
              <a:off x="326" y="671"/>
              <a:ext cx="20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* Quan sát hình sau:</a:t>
              </a: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18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3073" y="1056"/>
              <a:ext cx="1151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42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1825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2785" y="1824"/>
              <a:ext cx="86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3647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4512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6168" name="Text Box 28"/>
            <p:cNvSpPr txBox="1">
              <a:spLocks noChangeArrowheads="1"/>
            </p:cNvSpPr>
            <p:nvPr/>
          </p:nvSpPr>
          <p:spPr bwMode="auto">
            <a:xfrm>
              <a:off x="326" y="1119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1:</a:t>
              </a:r>
            </a:p>
          </p:txBody>
        </p:sp>
        <p:sp>
          <p:nvSpPr>
            <p:cNvPr id="6169" name="Text Box 29"/>
            <p:cNvSpPr txBox="1">
              <a:spLocks noChangeArrowheads="1"/>
            </p:cNvSpPr>
            <p:nvPr/>
          </p:nvSpPr>
          <p:spPr bwMode="auto">
            <a:xfrm>
              <a:off x="326" y="1872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2:</a:t>
              </a:r>
            </a:p>
          </p:txBody>
        </p:sp>
      </p:grpSp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1874838" y="3886200"/>
            <a:ext cx="3459162" cy="1265238"/>
          </a:xfrm>
          <a:prstGeom prst="cloudCallout">
            <a:avLst>
              <a:gd name="adj1" fmla="val -67991"/>
              <a:gd name="adj2" fmla="val -84014"/>
            </a:avLst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3300"/>
                </a:solidFill>
                <a:latin typeface="Arial" charset="0"/>
              </a:rPr>
              <a:t>* Đã cắt ra 2 phần mấy b</a:t>
            </a:r>
            <a:r>
              <a:rPr lang="vi-VN" sz="16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FF3300"/>
                </a:solidFill>
                <a:latin typeface="Arial" charset="0"/>
              </a:rPr>
              <a:t>ng giấy thứ nhất?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477000" y="3886200"/>
            <a:ext cx="838200" cy="685800"/>
            <a:chOff x="3301" y="2356"/>
            <a:chExt cx="528" cy="432"/>
          </a:xfrm>
        </p:grpSpPr>
        <p:grpSp>
          <p:nvGrpSpPr>
            <p:cNvPr id="9227" name="Group 34"/>
            <p:cNvGrpSpPr>
              <a:grpSpLocks/>
            </p:cNvGrpSpPr>
            <p:nvPr/>
          </p:nvGrpSpPr>
          <p:grpSpPr bwMode="auto">
            <a:xfrm>
              <a:off x="3456" y="2400"/>
              <a:ext cx="240" cy="366"/>
              <a:chOff x="3024" y="2496"/>
              <a:chExt cx="240" cy="366"/>
            </a:xfrm>
          </p:grpSpPr>
          <p:sp>
            <p:nvSpPr>
              <p:cNvPr id="9229" name="Text Box 32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30" name="Line 33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8" name="AutoShape 35"/>
            <p:cNvSpPr>
              <a:spLocks noChangeArrowheads="1"/>
            </p:cNvSpPr>
            <p:nvPr/>
          </p:nvSpPr>
          <p:spPr bwMode="auto">
            <a:xfrm>
              <a:off x="3301" y="2356"/>
              <a:ext cx="528" cy="432"/>
            </a:xfrm>
            <a:prstGeom prst="wedgeRectCallout">
              <a:avLst>
                <a:gd name="adj1" fmla="val -69319"/>
                <a:gd name="adj2" fmla="val 7662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157" name="AutoShape 37"/>
          <p:cNvSpPr>
            <a:spLocks noChangeArrowheads="1"/>
          </p:cNvSpPr>
          <p:nvPr/>
        </p:nvSpPr>
        <p:spPr bwMode="auto">
          <a:xfrm>
            <a:off x="1905000" y="5181600"/>
            <a:ext cx="3349625" cy="1265238"/>
          </a:xfrm>
          <a:prstGeom prst="cloudCallout">
            <a:avLst>
              <a:gd name="adj1" fmla="val -69528"/>
              <a:gd name="adj2" fmla="val 48190"/>
            </a:avLst>
          </a:prstGeom>
          <a:gradFill rotWithShape="0">
            <a:gsLst>
              <a:gs pos="0">
                <a:srgbClr val="CC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3300"/>
                </a:solidFill>
                <a:latin typeface="Arial" charset="0"/>
              </a:rPr>
              <a:t>* Đã cắt ra 3 phần mấy b</a:t>
            </a:r>
            <a:r>
              <a:rPr lang="vi-VN" sz="16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FF3300"/>
                </a:solidFill>
                <a:latin typeface="Arial" charset="0"/>
              </a:rPr>
              <a:t>ng giấy thứ hai?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477000" y="5486400"/>
            <a:ext cx="838200" cy="685800"/>
            <a:chOff x="3301" y="2356"/>
            <a:chExt cx="528" cy="432"/>
          </a:xfrm>
        </p:grpSpPr>
        <p:grpSp>
          <p:nvGrpSpPr>
            <p:cNvPr id="9223" name="Group 39"/>
            <p:cNvGrpSpPr>
              <a:grpSpLocks/>
            </p:cNvGrpSpPr>
            <p:nvPr/>
          </p:nvGrpSpPr>
          <p:grpSpPr bwMode="auto">
            <a:xfrm>
              <a:off x="3456" y="2400"/>
              <a:ext cx="240" cy="366"/>
              <a:chOff x="3024" y="2496"/>
              <a:chExt cx="240" cy="366"/>
            </a:xfrm>
          </p:grpSpPr>
          <p:sp>
            <p:nvSpPr>
              <p:cNvPr id="9225" name="Text Box 40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226" name="Line 41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4" name="AutoShape 42"/>
            <p:cNvSpPr>
              <a:spLocks noChangeArrowheads="1"/>
            </p:cNvSpPr>
            <p:nvPr/>
          </p:nvSpPr>
          <p:spPr bwMode="auto">
            <a:xfrm>
              <a:off x="3301" y="2356"/>
              <a:ext cx="528" cy="432"/>
            </a:xfrm>
            <a:prstGeom prst="wedgeRectCallout">
              <a:avLst>
                <a:gd name="adj1" fmla="val -69319"/>
                <a:gd name="adj2" fmla="val 7662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92"/>
    </mc:Choice>
    <mc:Fallback>
      <p:transition spd="slow" advTm="28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51" grpId="0" animBg="1" autoUpdateAnimBg="0"/>
      <p:bldP spid="515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1"/>
          <p:cNvGrpSpPr>
            <a:grpSpLocks/>
          </p:cNvGrpSpPr>
          <p:nvPr/>
        </p:nvGrpSpPr>
        <p:grpSpPr bwMode="auto">
          <a:xfrm>
            <a:off x="517525" y="342900"/>
            <a:ext cx="8016875" cy="3009900"/>
            <a:chOff x="326" y="216"/>
            <a:chExt cx="5050" cy="1896"/>
          </a:xfrm>
        </p:grpSpPr>
        <p:sp>
          <p:nvSpPr>
            <p:cNvPr id="7192" name="Text Box 6"/>
            <p:cNvSpPr txBox="1">
              <a:spLocks noChangeArrowheads="1"/>
            </p:cNvSpPr>
            <p:nvPr/>
          </p:nvSpPr>
          <p:spPr bwMode="auto">
            <a:xfrm>
              <a:off x="326" y="216"/>
              <a:ext cx="35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Tổ chức hoạt </a:t>
              </a:r>
              <a:r>
                <a:rPr lang="vi-VN" b="1" i="1" u="sng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ộng nhóm 4 và cả lớp:</a:t>
              </a:r>
            </a:p>
          </p:txBody>
        </p:sp>
        <p:sp>
          <p:nvSpPr>
            <p:cNvPr id="7193" name="Text Box 7"/>
            <p:cNvSpPr txBox="1">
              <a:spLocks noChangeArrowheads="1"/>
            </p:cNvSpPr>
            <p:nvPr/>
          </p:nvSpPr>
          <p:spPr bwMode="auto">
            <a:xfrm>
              <a:off x="326" y="671"/>
              <a:ext cx="3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* So sánh hai </a:t>
              </a:r>
              <a:r>
                <a:rPr lang="vi-VN" b="1">
                  <a:latin typeface="Arial" charset="0"/>
                </a:rPr>
                <a:t>đ</a:t>
              </a:r>
              <a:r>
                <a:rPr lang="en-US" b="1">
                  <a:latin typeface="Arial" charset="0"/>
                </a:rPr>
                <a:t>oạn b</a:t>
              </a:r>
              <a:r>
                <a:rPr lang="vi-VN" b="1">
                  <a:latin typeface="Arial" charset="0"/>
                </a:rPr>
                <a:t>ă</a:t>
              </a:r>
              <a:r>
                <a:rPr lang="en-US" b="1">
                  <a:latin typeface="Arial" charset="0"/>
                </a:rPr>
                <a:t>ng giấy vừa cắt:</a:t>
              </a: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18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4cm</a:t>
              </a: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073" y="1056"/>
              <a:ext cx="1151" cy="28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4cm</a:t>
              </a: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42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4cm</a:t>
              </a: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1825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3cm</a:t>
              </a: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2785" y="1824"/>
              <a:ext cx="862" cy="28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3cm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3647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3cm</a:t>
              </a: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4512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3cm</a:t>
              </a:r>
            </a:p>
          </p:txBody>
        </p:sp>
        <p:sp>
          <p:nvSpPr>
            <p:cNvPr id="7201" name="Text Box 15"/>
            <p:cNvSpPr txBox="1">
              <a:spLocks noChangeArrowheads="1"/>
            </p:cNvSpPr>
            <p:nvPr/>
          </p:nvSpPr>
          <p:spPr bwMode="auto">
            <a:xfrm>
              <a:off x="326" y="1119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1:</a:t>
              </a:r>
            </a:p>
          </p:txBody>
        </p:sp>
        <p:sp>
          <p:nvSpPr>
            <p:cNvPr id="7202" name="Text Box 16"/>
            <p:cNvSpPr txBox="1">
              <a:spLocks noChangeArrowheads="1"/>
            </p:cNvSpPr>
            <p:nvPr/>
          </p:nvSpPr>
          <p:spPr bwMode="auto">
            <a:xfrm>
              <a:off x="326" y="1872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2:</a:t>
              </a:r>
            </a:p>
          </p:txBody>
        </p:sp>
        <p:grpSp>
          <p:nvGrpSpPr>
            <p:cNvPr id="10275" name="Group 19"/>
            <p:cNvGrpSpPr>
              <a:grpSpLocks/>
            </p:cNvGrpSpPr>
            <p:nvPr/>
          </p:nvGrpSpPr>
          <p:grpSpPr bwMode="auto">
            <a:xfrm>
              <a:off x="4080" y="624"/>
              <a:ext cx="240" cy="366"/>
              <a:chOff x="3024" y="2496"/>
              <a:chExt cx="240" cy="366"/>
            </a:xfrm>
          </p:grpSpPr>
          <p:sp>
            <p:nvSpPr>
              <p:cNvPr id="7209" name="Text Box 20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7210" name="Line 21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276" name="Group 25"/>
            <p:cNvGrpSpPr>
              <a:grpSpLocks/>
            </p:cNvGrpSpPr>
            <p:nvPr/>
          </p:nvGrpSpPr>
          <p:grpSpPr bwMode="auto">
            <a:xfrm>
              <a:off x="3936" y="1440"/>
              <a:ext cx="240" cy="366"/>
              <a:chOff x="3024" y="2496"/>
              <a:chExt cx="240" cy="366"/>
            </a:xfrm>
          </p:grpSpPr>
          <p:sp>
            <p:nvSpPr>
              <p:cNvPr id="7207" name="Text Box 26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7208" name="Line 27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205" name="Freeform 29"/>
            <p:cNvSpPr>
              <a:spLocks/>
            </p:cNvSpPr>
            <p:nvPr/>
          </p:nvSpPr>
          <p:spPr bwMode="auto">
            <a:xfrm>
              <a:off x="2784" y="1728"/>
              <a:ext cx="2592" cy="96"/>
            </a:xfrm>
            <a:custGeom>
              <a:avLst/>
              <a:gdLst>
                <a:gd name="T0" fmla="*/ 0 w 2592"/>
                <a:gd name="T1" fmla="*/ 96 h 144"/>
                <a:gd name="T2" fmla="*/ 1296 w 2592"/>
                <a:gd name="T3" fmla="*/ 0 h 144"/>
                <a:gd name="T4" fmla="*/ 2592 w 2592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92" h="144">
                  <a:moveTo>
                    <a:pt x="0" y="144"/>
                  </a:moveTo>
                  <a:cubicBezTo>
                    <a:pt x="432" y="72"/>
                    <a:pt x="864" y="0"/>
                    <a:pt x="1296" y="0"/>
                  </a:cubicBezTo>
                  <a:cubicBezTo>
                    <a:pt x="1728" y="0"/>
                    <a:pt x="2160" y="72"/>
                    <a:pt x="2592" y="1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6" name="Freeform 30"/>
            <p:cNvSpPr>
              <a:spLocks/>
            </p:cNvSpPr>
            <p:nvPr/>
          </p:nvSpPr>
          <p:spPr bwMode="auto">
            <a:xfrm>
              <a:off x="3072" y="960"/>
              <a:ext cx="2304" cy="96"/>
            </a:xfrm>
            <a:custGeom>
              <a:avLst/>
              <a:gdLst>
                <a:gd name="T0" fmla="*/ 0 w 2592"/>
                <a:gd name="T1" fmla="*/ 96 h 144"/>
                <a:gd name="T2" fmla="*/ 1152 w 2592"/>
                <a:gd name="T3" fmla="*/ 0 h 144"/>
                <a:gd name="T4" fmla="*/ 2304 w 2592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92" h="144">
                  <a:moveTo>
                    <a:pt x="0" y="144"/>
                  </a:moveTo>
                  <a:cubicBezTo>
                    <a:pt x="432" y="72"/>
                    <a:pt x="864" y="0"/>
                    <a:pt x="1296" y="0"/>
                  </a:cubicBezTo>
                  <a:cubicBezTo>
                    <a:pt x="1728" y="0"/>
                    <a:pt x="2160" y="72"/>
                    <a:pt x="2592" y="1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533400" y="3657600"/>
            <a:ext cx="6553200" cy="1371600"/>
            <a:chOff x="1248" y="2208"/>
            <a:chExt cx="4128" cy="864"/>
          </a:xfrm>
        </p:grpSpPr>
        <p:sp>
          <p:nvSpPr>
            <p:cNvPr id="10254" name="AutoShape 37"/>
            <p:cNvSpPr>
              <a:spLocks noChangeArrowheads="1"/>
            </p:cNvSpPr>
            <p:nvPr/>
          </p:nvSpPr>
          <p:spPr bwMode="auto">
            <a:xfrm>
              <a:off x="1248" y="2208"/>
              <a:ext cx="4128" cy="864"/>
            </a:xfrm>
            <a:prstGeom prst="cloudCallout">
              <a:avLst>
                <a:gd name="adj1" fmla="val -23111"/>
                <a:gd name="adj2" fmla="val 78588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grpSp>
          <p:nvGrpSpPr>
            <p:cNvPr id="10255" name="Group 47"/>
            <p:cNvGrpSpPr>
              <a:grpSpLocks/>
            </p:cNvGrpSpPr>
            <p:nvPr/>
          </p:nvGrpSpPr>
          <p:grpSpPr bwMode="auto">
            <a:xfrm>
              <a:off x="1872" y="2412"/>
              <a:ext cx="3085" cy="372"/>
              <a:chOff x="1872" y="2412"/>
              <a:chExt cx="3085" cy="372"/>
            </a:xfrm>
          </p:grpSpPr>
          <p:grpSp>
            <p:nvGrpSpPr>
              <p:cNvPr id="10256" name="Group 46"/>
              <p:cNvGrpSpPr>
                <a:grpSpLocks/>
              </p:cNvGrpSpPr>
              <p:nvPr/>
            </p:nvGrpSpPr>
            <p:grpSpPr bwMode="auto">
              <a:xfrm>
                <a:off x="1872" y="2418"/>
                <a:ext cx="240" cy="366"/>
                <a:chOff x="1824" y="2492"/>
                <a:chExt cx="240" cy="366"/>
              </a:xfrm>
            </p:grpSpPr>
            <p:sp>
              <p:nvSpPr>
                <p:cNvPr id="1026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851" y="2492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2</a:t>
                  </a:r>
                </a:p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10263" name="Line 36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57" name="Group 39"/>
              <p:cNvGrpSpPr>
                <a:grpSpLocks/>
              </p:cNvGrpSpPr>
              <p:nvPr/>
            </p:nvGrpSpPr>
            <p:grpSpPr bwMode="auto">
              <a:xfrm>
                <a:off x="3228" y="2412"/>
                <a:ext cx="240" cy="366"/>
                <a:chOff x="3024" y="2496"/>
                <a:chExt cx="240" cy="366"/>
              </a:xfrm>
            </p:grpSpPr>
            <p:sp>
              <p:nvSpPr>
                <p:cNvPr id="1026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051" y="2496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10261" name="Line 41"/>
                <p:cNvSpPr>
                  <a:spLocks noChangeShapeType="1"/>
                </p:cNvSpPr>
                <p:nvPr/>
              </p:nvSpPr>
              <p:spPr bwMode="auto">
                <a:xfrm>
                  <a:off x="3024" y="2677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58" name="Text Box 44"/>
              <p:cNvSpPr txBox="1">
                <a:spLocks noChangeArrowheads="1"/>
              </p:cNvSpPr>
              <p:nvPr/>
            </p:nvSpPr>
            <p:spPr bwMode="auto">
              <a:xfrm>
                <a:off x="2112" y="2492"/>
                <a:ext cx="117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b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ă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ng giấy so với </a:t>
                </a:r>
              </a:p>
            </p:txBody>
          </p:sp>
          <p:sp>
            <p:nvSpPr>
              <p:cNvPr id="10259" name="Text Box 45"/>
              <p:cNvSpPr txBox="1">
                <a:spLocks noChangeArrowheads="1"/>
              </p:cNvSpPr>
              <p:nvPr/>
            </p:nvSpPr>
            <p:spPr bwMode="auto">
              <a:xfrm>
                <a:off x="3456" y="2492"/>
                <a:ext cx="15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 ta thấy nh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ư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 thế nào ?</a:t>
                </a:r>
              </a:p>
            </p:txBody>
          </p:sp>
        </p:grp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3276600" y="5486400"/>
            <a:ext cx="4800600" cy="609600"/>
            <a:chOff x="1152" y="3456"/>
            <a:chExt cx="3024" cy="384"/>
          </a:xfrm>
        </p:grpSpPr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1152" y="3456"/>
              <a:ext cx="3024" cy="384"/>
            </a:xfrm>
            <a:prstGeom prst="wedgeRoundRectCallout">
              <a:avLst>
                <a:gd name="adj1" fmla="val 52912"/>
                <a:gd name="adj2" fmla="val 128384"/>
                <a:gd name="adj3" fmla="val 16667"/>
              </a:avLst>
            </a:prstGeom>
            <a:gradFill rotWithShape="0">
              <a:gsLst>
                <a:gs pos="0">
                  <a:srgbClr val="00FF00"/>
                </a:gs>
                <a:gs pos="5000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grpSp>
          <p:nvGrpSpPr>
            <p:cNvPr id="10246" name="Group 53"/>
            <p:cNvGrpSpPr>
              <a:grpSpLocks/>
            </p:cNvGrpSpPr>
            <p:nvPr/>
          </p:nvGrpSpPr>
          <p:grpSpPr bwMode="auto">
            <a:xfrm>
              <a:off x="1440" y="3474"/>
              <a:ext cx="240" cy="366"/>
              <a:chOff x="1824" y="2492"/>
              <a:chExt cx="240" cy="366"/>
            </a:xfrm>
          </p:grpSpPr>
          <p:sp>
            <p:nvSpPr>
              <p:cNvPr id="10252" name="Text Box 54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0253" name="Line 55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7" name="Group 56"/>
            <p:cNvGrpSpPr>
              <a:grpSpLocks/>
            </p:cNvGrpSpPr>
            <p:nvPr/>
          </p:nvGrpSpPr>
          <p:grpSpPr bwMode="auto">
            <a:xfrm>
              <a:off x="2928" y="3468"/>
              <a:ext cx="240" cy="366"/>
              <a:chOff x="3024" y="2496"/>
              <a:chExt cx="240" cy="366"/>
            </a:xfrm>
          </p:grpSpPr>
          <p:sp>
            <p:nvSpPr>
              <p:cNvPr id="10250" name="Text Box 57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0251" name="Line 58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8" name="Text Box 59"/>
            <p:cNvSpPr txBox="1">
              <a:spLocks noChangeArrowheads="1"/>
            </p:cNvSpPr>
            <p:nvPr/>
          </p:nvSpPr>
          <p:spPr bwMode="auto">
            <a:xfrm>
              <a:off x="1680" y="3548"/>
              <a:ext cx="130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b</a:t>
              </a:r>
              <a:r>
                <a:rPr lang="vi-VN" sz="1600" b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ng giấy nhỏ h</a:t>
              </a:r>
              <a:r>
                <a:rPr lang="vi-VN" sz="1600" b="1">
                  <a:solidFill>
                    <a:srgbClr val="FF3300"/>
                  </a:solidFill>
                  <a:latin typeface="Arial" charset="0"/>
                </a:rPr>
                <a:t>ơ</a:t>
              </a: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n </a:t>
              </a:r>
            </a:p>
          </p:txBody>
        </p:sp>
        <p:sp>
          <p:nvSpPr>
            <p:cNvPr id="10249" name="Text Box 60"/>
            <p:cNvSpPr txBox="1">
              <a:spLocks noChangeArrowheads="1"/>
            </p:cNvSpPr>
            <p:nvPr/>
          </p:nvSpPr>
          <p:spPr bwMode="auto">
            <a:xfrm>
              <a:off x="3252" y="3548"/>
              <a:ext cx="7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b</a:t>
              </a:r>
              <a:r>
                <a:rPr lang="vi-VN" sz="1600" b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ng giấy.</a:t>
              </a: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96"/>
    </mc:Choice>
    <mc:Fallback>
      <p:transition spd="slow" advTm="18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66800" y="990600"/>
            <a:ext cx="7205663" cy="1030288"/>
            <a:chOff x="144" y="983"/>
            <a:chExt cx="4539" cy="649"/>
          </a:xfrm>
        </p:grpSpPr>
        <p:sp>
          <p:nvSpPr>
            <p:cNvPr id="8205" name="Rectangle 5"/>
            <p:cNvSpPr>
              <a:spLocks noChangeArrowheads="1"/>
            </p:cNvSpPr>
            <p:nvPr/>
          </p:nvSpPr>
          <p:spPr bwMode="auto">
            <a:xfrm>
              <a:off x="144" y="1008"/>
              <a:ext cx="4512" cy="6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1278" name="Group 15"/>
            <p:cNvGrpSpPr>
              <a:grpSpLocks/>
            </p:cNvGrpSpPr>
            <p:nvPr/>
          </p:nvGrpSpPr>
          <p:grpSpPr bwMode="auto">
            <a:xfrm>
              <a:off x="384" y="983"/>
              <a:ext cx="4299" cy="596"/>
              <a:chOff x="384" y="983"/>
              <a:chExt cx="4299" cy="596"/>
            </a:xfrm>
          </p:grpSpPr>
          <p:sp>
            <p:nvSpPr>
              <p:cNvPr id="8207" name="Text Box 13"/>
              <p:cNvSpPr txBox="1">
                <a:spLocks noChangeArrowheads="1"/>
              </p:cNvSpPr>
              <p:nvPr/>
            </p:nvSpPr>
            <p:spPr bwMode="auto">
              <a:xfrm>
                <a:off x="384" y="1056"/>
                <a:ext cx="4299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Để so sánh 2 phân số             và             ta có thể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đư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a 2 phân số này </a:t>
                </a:r>
              </a:p>
              <a:p>
                <a:pPr>
                  <a:defRPr/>
                </a:pPr>
                <a:endParaRPr lang="en-US" sz="1600" b="1">
                  <a:solidFill>
                    <a:srgbClr val="FF3300"/>
                  </a:solidFill>
                  <a:latin typeface="Arial" charset="0"/>
                </a:endParaRPr>
              </a:p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về cùng mẫu số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ể so sánh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đư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ợc không? Bằng cách nào?</a:t>
                </a:r>
              </a:p>
            </p:txBody>
          </p:sp>
          <p:grpSp>
            <p:nvGrpSpPr>
              <p:cNvPr id="11280" name="Group 7"/>
              <p:cNvGrpSpPr>
                <a:grpSpLocks/>
              </p:cNvGrpSpPr>
              <p:nvPr/>
            </p:nvGrpSpPr>
            <p:grpSpPr bwMode="auto">
              <a:xfrm>
                <a:off x="1860" y="989"/>
                <a:ext cx="240" cy="366"/>
                <a:chOff x="1824" y="2492"/>
                <a:chExt cx="240" cy="366"/>
              </a:xfrm>
            </p:grpSpPr>
            <p:sp>
              <p:nvSpPr>
                <p:cNvPr id="82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851" y="2492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2</a:t>
                  </a:r>
                </a:p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8213" name="Line 9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281" name="Group 10"/>
              <p:cNvGrpSpPr>
                <a:grpSpLocks/>
              </p:cNvGrpSpPr>
              <p:nvPr/>
            </p:nvGrpSpPr>
            <p:grpSpPr bwMode="auto">
              <a:xfrm>
                <a:off x="2496" y="983"/>
                <a:ext cx="240" cy="366"/>
                <a:chOff x="3024" y="2496"/>
                <a:chExt cx="240" cy="366"/>
              </a:xfrm>
            </p:grpSpPr>
            <p:sp>
              <p:nvSpPr>
                <p:cNvPr id="82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051" y="2496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8211" name="Line 12"/>
                <p:cNvSpPr>
                  <a:spLocks noChangeShapeType="1"/>
                </p:cNvSpPr>
                <p:nvPr/>
              </p:nvSpPr>
              <p:spPr bwMode="auto">
                <a:xfrm>
                  <a:off x="3024" y="2677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09600" y="2971800"/>
            <a:ext cx="8077200" cy="1524000"/>
            <a:chOff x="288" y="1584"/>
            <a:chExt cx="5088" cy="960"/>
          </a:xfrm>
        </p:grpSpPr>
        <p:sp>
          <p:nvSpPr>
            <p:cNvPr id="8196" name="AutoShape 18"/>
            <p:cNvSpPr>
              <a:spLocks noChangeArrowheads="1"/>
            </p:cNvSpPr>
            <p:nvPr/>
          </p:nvSpPr>
          <p:spPr bwMode="auto">
            <a:xfrm>
              <a:off x="288" y="1584"/>
              <a:ext cx="5088" cy="960"/>
            </a:xfrm>
            <a:prstGeom prst="cloudCallout">
              <a:avLst>
                <a:gd name="adj1" fmla="val -50116"/>
                <a:gd name="adj2" fmla="val 7802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00FF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1269" name="Group 27"/>
            <p:cNvGrpSpPr>
              <a:grpSpLocks/>
            </p:cNvGrpSpPr>
            <p:nvPr/>
          </p:nvGrpSpPr>
          <p:grpSpPr bwMode="auto">
            <a:xfrm>
              <a:off x="902" y="1728"/>
              <a:ext cx="3987" cy="596"/>
              <a:chOff x="776" y="1615"/>
              <a:chExt cx="3987" cy="596"/>
            </a:xfrm>
          </p:grpSpPr>
          <p:sp>
            <p:nvSpPr>
              <p:cNvPr id="8198" name="Text Box 20"/>
              <p:cNvSpPr txBox="1">
                <a:spLocks noChangeArrowheads="1"/>
              </p:cNvSpPr>
              <p:nvPr/>
            </p:nvSpPr>
            <p:spPr bwMode="auto">
              <a:xfrm>
                <a:off x="776" y="1688"/>
                <a:ext cx="3987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FF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Đ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ư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a hai phân số        và          về cùng mẫu số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ể so sánh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đư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ợc</a:t>
                </a:r>
              </a:p>
              <a:p>
                <a:pPr algn="ctr">
                  <a:defRPr/>
                </a:pPr>
                <a:endParaRPr lang="en-US" sz="1600" b="1">
                  <a:solidFill>
                    <a:srgbClr val="FF3300"/>
                  </a:solidFill>
                  <a:latin typeface="Arial" charset="0"/>
                </a:endParaRPr>
              </a:p>
              <a:p>
                <a:pPr algn="ctr"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bằng cách quy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ồng mẫu số.</a:t>
                </a:r>
              </a:p>
            </p:txBody>
          </p:sp>
          <p:grpSp>
            <p:nvGrpSpPr>
              <p:cNvPr id="11271" name="Group 21"/>
              <p:cNvGrpSpPr>
                <a:grpSpLocks/>
              </p:cNvGrpSpPr>
              <p:nvPr/>
            </p:nvGrpSpPr>
            <p:grpSpPr bwMode="auto">
              <a:xfrm>
                <a:off x="1872" y="1621"/>
                <a:ext cx="240" cy="366"/>
                <a:chOff x="1824" y="2492"/>
                <a:chExt cx="240" cy="366"/>
              </a:xfrm>
            </p:grpSpPr>
            <p:sp>
              <p:nvSpPr>
                <p:cNvPr id="820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51" y="2492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FF00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2</a:t>
                  </a:r>
                </a:p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8204" name="Line 23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FF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272" name="Group 24"/>
              <p:cNvGrpSpPr>
                <a:grpSpLocks/>
              </p:cNvGrpSpPr>
              <p:nvPr/>
            </p:nvGrpSpPr>
            <p:grpSpPr bwMode="auto">
              <a:xfrm>
                <a:off x="2341" y="1615"/>
                <a:ext cx="240" cy="366"/>
                <a:chOff x="3024" y="2496"/>
                <a:chExt cx="240" cy="366"/>
              </a:xfrm>
            </p:grpSpPr>
            <p:sp>
              <p:nvSpPr>
                <p:cNvPr id="820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051" y="2496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FF00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8202" name="Line 26"/>
                <p:cNvSpPr>
                  <a:spLocks noChangeShapeType="1"/>
                </p:cNvSpPr>
                <p:nvPr/>
              </p:nvSpPr>
              <p:spPr bwMode="auto">
                <a:xfrm>
                  <a:off x="3024" y="2677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FF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08"/>
    </mc:Choice>
    <mc:Fallback>
      <p:transition spd="slow" advTm="19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17525" y="342900"/>
            <a:ext cx="2990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u="sng">
                <a:solidFill>
                  <a:schemeClr val="accent2"/>
                </a:solidFill>
                <a:latin typeface="Arial" charset="0"/>
              </a:rPr>
              <a:t>Hoạt </a:t>
            </a:r>
            <a:r>
              <a:rPr lang="vi-VN" b="1" i="1" u="sng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b="1" i="1" u="sng">
                <a:solidFill>
                  <a:schemeClr val="accent2"/>
                </a:solidFill>
                <a:latin typeface="Arial" charset="0"/>
              </a:rPr>
              <a:t>ộng nhóm 2: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33600" y="1295400"/>
            <a:ext cx="5040313" cy="609600"/>
            <a:chOff x="672" y="624"/>
            <a:chExt cx="3175" cy="384"/>
          </a:xfrm>
        </p:grpSpPr>
        <p:sp>
          <p:nvSpPr>
            <p:cNvPr id="9259" name="Rectangle 6"/>
            <p:cNvSpPr>
              <a:spLocks noChangeArrowheads="1"/>
            </p:cNvSpPr>
            <p:nvPr/>
          </p:nvSpPr>
          <p:spPr bwMode="auto">
            <a:xfrm>
              <a:off x="672" y="649"/>
              <a:ext cx="3168" cy="35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60" name="Text Box 8"/>
            <p:cNvSpPr txBox="1">
              <a:spLocks noChangeArrowheads="1"/>
            </p:cNvSpPr>
            <p:nvPr/>
          </p:nvSpPr>
          <p:spPr bwMode="auto">
            <a:xfrm>
              <a:off x="912" y="697"/>
              <a:ext cx="29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Quy </a:t>
              </a:r>
              <a:r>
                <a:rPr lang="vi-VN" sz="1600" b="1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ồng mẫu số 2 phân số             và            </a:t>
              </a:r>
            </a:p>
          </p:txBody>
        </p:sp>
        <p:grpSp>
          <p:nvGrpSpPr>
            <p:cNvPr id="12333" name="Group 9"/>
            <p:cNvGrpSpPr>
              <a:grpSpLocks/>
            </p:cNvGrpSpPr>
            <p:nvPr/>
          </p:nvGrpSpPr>
          <p:grpSpPr bwMode="auto">
            <a:xfrm>
              <a:off x="2736" y="630"/>
              <a:ext cx="240" cy="366"/>
              <a:chOff x="1824" y="2492"/>
              <a:chExt cx="240" cy="366"/>
            </a:xfrm>
          </p:grpSpPr>
          <p:sp>
            <p:nvSpPr>
              <p:cNvPr id="9265" name="Text Box 10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66" name="Line 11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34" name="Group 12"/>
            <p:cNvGrpSpPr>
              <a:grpSpLocks/>
            </p:cNvGrpSpPr>
            <p:nvPr/>
          </p:nvGrpSpPr>
          <p:grpSpPr bwMode="auto">
            <a:xfrm>
              <a:off x="3456" y="624"/>
              <a:ext cx="240" cy="366"/>
              <a:chOff x="3024" y="2496"/>
              <a:chExt cx="240" cy="366"/>
            </a:xfrm>
          </p:grpSpPr>
          <p:sp>
            <p:nvSpPr>
              <p:cNvPr id="9263" name="Text Box 13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264" name="Line 14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757363" y="28638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00163" y="2743200"/>
            <a:ext cx="381000" cy="581025"/>
            <a:chOff x="1824" y="2492"/>
            <a:chExt cx="240" cy="366"/>
          </a:xfrm>
        </p:grpSpPr>
        <p:sp>
          <p:nvSpPr>
            <p:cNvPr id="9257" name="Text Box 20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258" name="Line 21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062163" y="2743200"/>
            <a:ext cx="685800" cy="581025"/>
            <a:chOff x="1344" y="2400"/>
            <a:chExt cx="432" cy="366"/>
          </a:xfrm>
        </p:grpSpPr>
        <p:sp>
          <p:nvSpPr>
            <p:cNvPr id="9255" name="Text Box 26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 x 4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4</a:t>
              </a:r>
            </a:p>
          </p:txBody>
        </p:sp>
        <p:sp>
          <p:nvSpPr>
            <p:cNvPr id="9256" name="Line 27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900363" y="28638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281363" y="2743200"/>
            <a:ext cx="452437" cy="581025"/>
            <a:chOff x="1824" y="2492"/>
            <a:chExt cx="285" cy="366"/>
          </a:xfrm>
        </p:grpSpPr>
        <p:sp>
          <p:nvSpPr>
            <p:cNvPr id="9253" name="Text Box 31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8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254" name="Line 32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262563" y="2743200"/>
            <a:ext cx="381000" cy="581025"/>
            <a:chOff x="1824" y="2492"/>
            <a:chExt cx="240" cy="366"/>
          </a:xfrm>
        </p:grpSpPr>
        <p:sp>
          <p:nvSpPr>
            <p:cNvPr id="9251" name="Text Box 37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52" name="Line 38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719763" y="28638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100763" y="2743200"/>
            <a:ext cx="685800" cy="581025"/>
            <a:chOff x="1344" y="2400"/>
            <a:chExt cx="432" cy="366"/>
          </a:xfrm>
        </p:grpSpPr>
        <p:sp>
          <p:nvSpPr>
            <p:cNvPr id="9249" name="Text Box 44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3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 x 3</a:t>
              </a:r>
            </a:p>
          </p:txBody>
        </p:sp>
        <p:sp>
          <p:nvSpPr>
            <p:cNvPr id="9250" name="Line 45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6938963" y="28638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7319963" y="2743200"/>
            <a:ext cx="452437" cy="581025"/>
            <a:chOff x="1824" y="2492"/>
            <a:chExt cx="285" cy="366"/>
          </a:xfrm>
        </p:grpSpPr>
        <p:sp>
          <p:nvSpPr>
            <p:cNvPr id="9247" name="Text Box 48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9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248" name="Line 49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1389063" y="3790950"/>
            <a:ext cx="3657600" cy="581025"/>
            <a:chOff x="875" y="2226"/>
            <a:chExt cx="2304" cy="366"/>
          </a:xfrm>
        </p:grpSpPr>
        <p:sp>
          <p:nvSpPr>
            <p:cNvPr id="9240" name="Text Box 53"/>
            <p:cNvSpPr txBox="1">
              <a:spLocks noChangeArrowheads="1"/>
            </p:cNvSpPr>
            <p:nvPr/>
          </p:nvSpPr>
          <p:spPr bwMode="auto">
            <a:xfrm>
              <a:off x="875" y="2304"/>
              <a:ext cx="2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Hãy so sánh 2 phân số          và            </a:t>
              </a:r>
            </a:p>
          </p:txBody>
        </p:sp>
        <p:grpSp>
          <p:nvGrpSpPr>
            <p:cNvPr id="12313" name="Group 54"/>
            <p:cNvGrpSpPr>
              <a:grpSpLocks/>
            </p:cNvGrpSpPr>
            <p:nvPr/>
          </p:nvGrpSpPr>
          <p:grpSpPr bwMode="auto">
            <a:xfrm>
              <a:off x="2355" y="2226"/>
              <a:ext cx="285" cy="366"/>
              <a:chOff x="1824" y="2492"/>
              <a:chExt cx="285" cy="366"/>
            </a:xfrm>
          </p:grpSpPr>
          <p:sp>
            <p:nvSpPr>
              <p:cNvPr id="9245" name="Text Box 55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2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  <a:p>
                <a:pPr algn="ctr"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9246" name="Line 56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14" name="Group 57"/>
            <p:cNvGrpSpPr>
              <a:grpSpLocks/>
            </p:cNvGrpSpPr>
            <p:nvPr/>
          </p:nvGrpSpPr>
          <p:grpSpPr bwMode="auto">
            <a:xfrm>
              <a:off x="2835" y="2226"/>
              <a:ext cx="285" cy="366"/>
              <a:chOff x="1824" y="2492"/>
              <a:chExt cx="285" cy="366"/>
            </a:xfrm>
          </p:grpSpPr>
          <p:sp>
            <p:nvSpPr>
              <p:cNvPr id="9243" name="Text Box 58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2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  <a:p>
                <a:pPr algn="ctr"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9244" name="Line 59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2514600" y="4495800"/>
            <a:ext cx="4572000" cy="1676400"/>
            <a:chOff x="1584" y="2640"/>
            <a:chExt cx="2880" cy="1056"/>
          </a:xfrm>
        </p:grpSpPr>
        <p:sp>
          <p:nvSpPr>
            <p:cNvPr id="9232" name="AutoShape 70"/>
            <p:cNvSpPr>
              <a:spLocks noChangeArrowheads="1"/>
            </p:cNvSpPr>
            <p:nvPr/>
          </p:nvSpPr>
          <p:spPr bwMode="auto">
            <a:xfrm>
              <a:off x="1584" y="2640"/>
              <a:ext cx="2880" cy="1056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33" name="Text Box 62"/>
            <p:cNvSpPr txBox="1">
              <a:spLocks noChangeArrowheads="1"/>
            </p:cNvSpPr>
            <p:nvPr/>
          </p:nvSpPr>
          <p:spPr bwMode="auto">
            <a:xfrm>
              <a:off x="2651" y="2957"/>
              <a:ext cx="10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nhỏ h</a:t>
              </a:r>
              <a:r>
                <a:rPr lang="vi-VN" b="1">
                  <a:solidFill>
                    <a:srgbClr val="FF3300"/>
                  </a:solidFill>
                  <a:latin typeface="Arial" charset="0"/>
                </a:rPr>
                <a:t>ơ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n            </a:t>
              </a:r>
            </a:p>
          </p:txBody>
        </p:sp>
        <p:grpSp>
          <p:nvGrpSpPr>
            <p:cNvPr id="12306" name="Group 63"/>
            <p:cNvGrpSpPr>
              <a:grpSpLocks/>
            </p:cNvGrpSpPr>
            <p:nvPr/>
          </p:nvGrpSpPr>
          <p:grpSpPr bwMode="auto">
            <a:xfrm>
              <a:off x="2309" y="2868"/>
              <a:ext cx="332" cy="523"/>
              <a:chOff x="1814" y="2429"/>
              <a:chExt cx="332" cy="523"/>
            </a:xfrm>
          </p:grpSpPr>
          <p:sp>
            <p:nvSpPr>
              <p:cNvPr id="9238" name="Text Box 64"/>
              <p:cNvSpPr txBox="1">
                <a:spLocks noChangeArrowheads="1"/>
              </p:cNvSpPr>
              <p:nvPr/>
            </p:nvSpPr>
            <p:spPr bwMode="auto">
              <a:xfrm>
                <a:off x="1814" y="2429"/>
                <a:ext cx="33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  <a:p>
                <a:pPr algn="ctr">
                  <a:defRPr/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9239" name="Line 65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07" name="Group 66"/>
            <p:cNvGrpSpPr>
              <a:grpSpLocks/>
            </p:cNvGrpSpPr>
            <p:nvPr/>
          </p:nvGrpSpPr>
          <p:grpSpPr bwMode="auto">
            <a:xfrm>
              <a:off x="3557" y="2879"/>
              <a:ext cx="332" cy="523"/>
              <a:chOff x="1814" y="2429"/>
              <a:chExt cx="332" cy="523"/>
            </a:xfrm>
          </p:grpSpPr>
          <p:sp>
            <p:nvSpPr>
              <p:cNvPr id="9236" name="Text Box 67"/>
              <p:cNvSpPr txBox="1">
                <a:spLocks noChangeArrowheads="1"/>
              </p:cNvSpPr>
              <p:nvPr/>
            </p:nvSpPr>
            <p:spPr bwMode="auto">
              <a:xfrm>
                <a:off x="1814" y="2429"/>
                <a:ext cx="33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  <a:p>
                <a:pPr algn="ctr">
                  <a:defRPr/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9237" name="Line 6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39"/>
    </mc:Choice>
    <mc:Fallback>
      <p:transition spd="slow" advTm="40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210" grpId="0" autoUpdateAnimBg="0"/>
      <p:bldP spid="8221" grpId="0" autoUpdateAnimBg="0"/>
      <p:bldP spid="8231" grpId="0" autoUpdateAnimBg="0"/>
      <p:bldP spid="823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2|0.1|0.3|1.3|1.5|1.3|1.2|1.3|1.3|1.3|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2|0.5|0.2|0.2|1.4|2.5|1.6|1.5|0.8|0.8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.1|1.8|4.5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|1|0.8|1.1|0.8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0.9|1|0.8|3.5|1|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7|0.8|0.4|1|0.8|0.2|0.5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9|0.7|0.2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9|1.6|2.2|1.8|1.9|3.4|1.4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.9|9.5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1|2.6|2.8|1.7|1.3|2.9|2.6|2.1|1.4|1.6|3.2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3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6|1.5|3.6|1.5|2.3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4|1.8|1.2|1.6|1.3|4|1.4|1.6|1.6|1.3|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1233</Words>
  <Application>Microsoft Office PowerPoint</Application>
  <PresentationFormat>On-screen Show (4:3)</PresentationFormat>
  <Paragraphs>531</Paragraphs>
  <Slides>21</Slides>
  <Notes>0</Notes>
  <HiddenSlides>0</HiddenSlides>
  <MMClips>21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Tahoma</vt:lpstr>
      <vt:lpstr>Times New Roman</vt:lpstr>
      <vt:lpstr>Wingdings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Khoa Thu</dc:creator>
  <cp:lastModifiedBy>HOANG</cp:lastModifiedBy>
  <cp:revision>46</cp:revision>
  <dcterms:created xsi:type="dcterms:W3CDTF">2005-10-25T09:13:37Z</dcterms:created>
  <dcterms:modified xsi:type="dcterms:W3CDTF">2021-02-21T11:55:15Z</dcterms:modified>
</cp:coreProperties>
</file>